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8" r:id="rId9"/>
    <p:sldId id="264" r:id="rId10"/>
    <p:sldId id="263" r:id="rId11"/>
    <p:sldId id="266" r:id="rId12"/>
    <p:sldId id="265" r:id="rId13"/>
    <p:sldId id="267" r:id="rId14"/>
    <p:sldId id="269" r:id="rId15"/>
    <p:sldId id="270" r:id="rId16"/>
    <p:sldId id="275" r:id="rId17"/>
    <p:sldId id="271" r:id="rId18"/>
    <p:sldId id="272" r:id="rId19"/>
    <p:sldId id="273" r:id="rId20"/>
    <p:sldId id="274" r:id="rId21"/>
    <p:sldId id="276" r:id="rId22"/>
    <p:sldId id="277" r:id="rId23"/>
    <p:sldId id="278" r:id="rId24"/>
    <p:sldId id="279" r:id="rId25"/>
    <p:sldId id="285" r:id="rId26"/>
    <p:sldId id="280" r:id="rId27"/>
    <p:sldId id="281" r:id="rId28"/>
    <p:sldId id="282" r:id="rId29"/>
    <p:sldId id="286" r:id="rId30"/>
    <p:sldId id="284" r:id="rId31"/>
    <p:sldId id="287" r:id="rId32"/>
    <p:sldId id="288" r:id="rId33"/>
    <p:sldId id="289" r:id="rId34"/>
    <p:sldId id="290" r:id="rId35"/>
    <p:sldId id="291" r:id="rId36"/>
    <p:sldId id="293" r:id="rId37"/>
    <p:sldId id="294" r:id="rId38"/>
    <p:sldId id="295" r:id="rId39"/>
    <p:sldId id="296" r:id="rId40"/>
    <p:sldId id="297" r:id="rId41"/>
    <p:sldId id="298" r:id="rId42"/>
    <p:sldId id="292"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4" r:id="rId56"/>
    <p:sldId id="311" r:id="rId57"/>
    <p:sldId id="312" r:id="rId58"/>
    <p:sldId id="313" r:id="rId59"/>
    <p:sldId id="315" r:id="rId60"/>
    <p:sldId id="316" r:id="rId61"/>
    <p:sldId id="317" r:id="rId62"/>
    <p:sldId id="318" r:id="rId63"/>
    <p:sldId id="319" r:id="rId64"/>
    <p:sldId id="320" r:id="rId6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57"/>
    <p:restoredTop sz="94737"/>
  </p:normalViewPr>
  <p:slideViewPr>
    <p:cSldViewPr snapToGrid="0">
      <p:cViewPr>
        <p:scale>
          <a:sx n="117" d="100"/>
          <a:sy n="117" d="100"/>
        </p:scale>
        <p:origin x="256"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DB7FF-6CE5-9F4D-A784-A0CACABB2405}" type="datetimeFigureOut">
              <a:rPr lang="en-US" smtClean="0"/>
              <a:t>12/4/24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860C2-36D1-8A41-9AF9-4AB8E35FAF57}" type="slidenum">
              <a:rPr lang="en-US" smtClean="0"/>
              <a:t>‹Nr.›</a:t>
            </a:fld>
            <a:endParaRPr lang="en-US"/>
          </a:p>
        </p:txBody>
      </p:sp>
    </p:spTree>
    <p:extLst>
      <p:ext uri="{BB962C8B-B14F-4D97-AF65-F5344CB8AC3E}">
        <p14:creationId xmlns:p14="http://schemas.microsoft.com/office/powerpoint/2010/main" val="953315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7</a:t>
            </a:fld>
            <a:endParaRPr lang="en-US"/>
          </a:p>
        </p:txBody>
      </p:sp>
    </p:spTree>
    <p:extLst>
      <p:ext uri="{BB962C8B-B14F-4D97-AF65-F5344CB8AC3E}">
        <p14:creationId xmlns:p14="http://schemas.microsoft.com/office/powerpoint/2010/main" val="170875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12</a:t>
            </a:fld>
            <a:endParaRPr lang="en-US"/>
          </a:p>
        </p:txBody>
      </p:sp>
    </p:spTree>
    <p:extLst>
      <p:ext uri="{BB962C8B-B14F-4D97-AF65-F5344CB8AC3E}">
        <p14:creationId xmlns:p14="http://schemas.microsoft.com/office/powerpoint/2010/main" val="394720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21</a:t>
            </a:fld>
            <a:endParaRPr lang="en-US"/>
          </a:p>
        </p:txBody>
      </p:sp>
    </p:spTree>
    <p:extLst>
      <p:ext uri="{BB962C8B-B14F-4D97-AF65-F5344CB8AC3E}">
        <p14:creationId xmlns:p14="http://schemas.microsoft.com/office/powerpoint/2010/main" val="584333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24</a:t>
            </a:fld>
            <a:endParaRPr lang="en-US"/>
          </a:p>
        </p:txBody>
      </p:sp>
    </p:spTree>
    <p:extLst>
      <p:ext uri="{BB962C8B-B14F-4D97-AF65-F5344CB8AC3E}">
        <p14:creationId xmlns:p14="http://schemas.microsoft.com/office/powerpoint/2010/main" val="181719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38</a:t>
            </a:fld>
            <a:endParaRPr lang="en-US"/>
          </a:p>
        </p:txBody>
      </p:sp>
    </p:spTree>
    <p:extLst>
      <p:ext uri="{BB962C8B-B14F-4D97-AF65-F5344CB8AC3E}">
        <p14:creationId xmlns:p14="http://schemas.microsoft.com/office/powerpoint/2010/main" val="266804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40</a:t>
            </a:fld>
            <a:endParaRPr lang="en-US"/>
          </a:p>
        </p:txBody>
      </p:sp>
    </p:spTree>
    <p:extLst>
      <p:ext uri="{BB962C8B-B14F-4D97-AF65-F5344CB8AC3E}">
        <p14:creationId xmlns:p14="http://schemas.microsoft.com/office/powerpoint/2010/main" val="315720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C67B4F-9A42-3105-8F1C-C17C6325FB6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837C0828-6A76-8385-0829-19021BA56A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8E1E1E2F-66FD-D655-60E9-637ABD6E258B}"/>
              </a:ext>
            </a:extLst>
          </p:cNvPr>
          <p:cNvSpPr>
            <a:spLocks noGrp="1"/>
          </p:cNvSpPr>
          <p:nvPr>
            <p:ph type="dt" sz="half" idx="10"/>
          </p:nvPr>
        </p:nvSpPr>
        <p:spPr/>
        <p:txBody>
          <a:bodyPr/>
          <a:lstStyle/>
          <a:p>
            <a:fld id="{59BB1DAA-C8FA-214D-BFBF-5B081C597A1C}" type="datetimeFigureOut">
              <a:rPr lang="en-US" smtClean="0"/>
              <a:t>12/4/24</a:t>
            </a:fld>
            <a:endParaRPr lang="en-US"/>
          </a:p>
        </p:txBody>
      </p:sp>
      <p:sp>
        <p:nvSpPr>
          <p:cNvPr id="5" name="Fußzeilenplatzhalter 4">
            <a:extLst>
              <a:ext uri="{FF2B5EF4-FFF2-40B4-BE49-F238E27FC236}">
                <a16:creationId xmlns:a16="http://schemas.microsoft.com/office/drawing/2014/main" id="{696FE8F9-07E4-78FC-A074-F46D553BF8D8}"/>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9A896D0-7D1C-9DAC-739F-998B8D7F9302}"/>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408313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BA68EF-165C-1898-93CE-EF1B220D583B}"/>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1B4D33F9-400B-CBCB-9EE1-5CF89F567F5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9C56759-CF44-5C6B-B1B0-E7BE9C3FC76B}"/>
              </a:ext>
            </a:extLst>
          </p:cNvPr>
          <p:cNvSpPr>
            <a:spLocks noGrp="1"/>
          </p:cNvSpPr>
          <p:nvPr>
            <p:ph type="dt" sz="half" idx="10"/>
          </p:nvPr>
        </p:nvSpPr>
        <p:spPr/>
        <p:txBody>
          <a:bodyPr/>
          <a:lstStyle/>
          <a:p>
            <a:fld id="{59BB1DAA-C8FA-214D-BFBF-5B081C597A1C}" type="datetimeFigureOut">
              <a:rPr lang="en-US" smtClean="0"/>
              <a:t>12/4/24</a:t>
            </a:fld>
            <a:endParaRPr lang="en-US"/>
          </a:p>
        </p:txBody>
      </p:sp>
      <p:sp>
        <p:nvSpPr>
          <p:cNvPr id="5" name="Fußzeilenplatzhalter 4">
            <a:extLst>
              <a:ext uri="{FF2B5EF4-FFF2-40B4-BE49-F238E27FC236}">
                <a16:creationId xmlns:a16="http://schemas.microsoft.com/office/drawing/2014/main" id="{7CD0BBBF-645D-0BA2-0AE7-91B938C89316}"/>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2BD8103-D345-8176-7916-97B38620922C}"/>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924446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37D77FA-5015-A49B-4D4F-FE6F85ECCE5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FEBB47B9-839E-A204-8A0C-D7C43C9596B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474BFA0-DBDB-50FD-14E7-702A76F26493}"/>
              </a:ext>
            </a:extLst>
          </p:cNvPr>
          <p:cNvSpPr>
            <a:spLocks noGrp="1"/>
          </p:cNvSpPr>
          <p:nvPr>
            <p:ph type="dt" sz="half" idx="10"/>
          </p:nvPr>
        </p:nvSpPr>
        <p:spPr/>
        <p:txBody>
          <a:bodyPr/>
          <a:lstStyle/>
          <a:p>
            <a:fld id="{59BB1DAA-C8FA-214D-BFBF-5B081C597A1C}" type="datetimeFigureOut">
              <a:rPr lang="en-US" smtClean="0"/>
              <a:t>12/4/24</a:t>
            </a:fld>
            <a:endParaRPr lang="en-US"/>
          </a:p>
        </p:txBody>
      </p:sp>
      <p:sp>
        <p:nvSpPr>
          <p:cNvPr id="5" name="Fußzeilenplatzhalter 4">
            <a:extLst>
              <a:ext uri="{FF2B5EF4-FFF2-40B4-BE49-F238E27FC236}">
                <a16:creationId xmlns:a16="http://schemas.microsoft.com/office/drawing/2014/main" id="{EB1B897D-6D4D-45C4-FBE7-32CBC4801220}"/>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EAA9E55-26CC-31F3-5132-D1D4FB875C7F}"/>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1285487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BAA839-847E-9854-F18C-409B5DC4B5B7}"/>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2CDA1FB3-9311-9B94-3C18-9EFDD7CBC8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95F27B8-FDD4-63A8-0420-871C8760865A}"/>
              </a:ext>
            </a:extLst>
          </p:cNvPr>
          <p:cNvSpPr>
            <a:spLocks noGrp="1"/>
          </p:cNvSpPr>
          <p:nvPr>
            <p:ph type="dt" sz="half" idx="10"/>
          </p:nvPr>
        </p:nvSpPr>
        <p:spPr/>
        <p:txBody>
          <a:bodyPr/>
          <a:lstStyle/>
          <a:p>
            <a:fld id="{59BB1DAA-C8FA-214D-BFBF-5B081C597A1C}" type="datetimeFigureOut">
              <a:rPr lang="en-US" smtClean="0"/>
              <a:t>12/4/24</a:t>
            </a:fld>
            <a:endParaRPr lang="en-US"/>
          </a:p>
        </p:txBody>
      </p:sp>
      <p:sp>
        <p:nvSpPr>
          <p:cNvPr id="5" name="Fußzeilenplatzhalter 4">
            <a:extLst>
              <a:ext uri="{FF2B5EF4-FFF2-40B4-BE49-F238E27FC236}">
                <a16:creationId xmlns:a16="http://schemas.microsoft.com/office/drawing/2014/main" id="{16FAE8C7-185B-E6B0-C87E-265CAB566284}"/>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E108353-8679-FC05-A29B-DFA45939A09D}"/>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24297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0611DA-777F-8452-680E-6C3C21968E8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FCF6964-2C49-0F79-8F80-693F4F0DB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0B0F3D3-8A80-9377-42F4-C78078B0E7E0}"/>
              </a:ext>
            </a:extLst>
          </p:cNvPr>
          <p:cNvSpPr>
            <a:spLocks noGrp="1"/>
          </p:cNvSpPr>
          <p:nvPr>
            <p:ph type="dt" sz="half" idx="10"/>
          </p:nvPr>
        </p:nvSpPr>
        <p:spPr/>
        <p:txBody>
          <a:bodyPr/>
          <a:lstStyle/>
          <a:p>
            <a:fld id="{59BB1DAA-C8FA-214D-BFBF-5B081C597A1C}" type="datetimeFigureOut">
              <a:rPr lang="en-US" smtClean="0"/>
              <a:t>12/4/24</a:t>
            </a:fld>
            <a:endParaRPr lang="en-US"/>
          </a:p>
        </p:txBody>
      </p:sp>
      <p:sp>
        <p:nvSpPr>
          <p:cNvPr id="5" name="Fußzeilenplatzhalter 4">
            <a:extLst>
              <a:ext uri="{FF2B5EF4-FFF2-40B4-BE49-F238E27FC236}">
                <a16:creationId xmlns:a16="http://schemas.microsoft.com/office/drawing/2014/main" id="{6EDC842E-F9BA-9A01-B32A-6382C3BF5FC1}"/>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D73BCF5-AED3-BC70-C184-F4119525AEE2}"/>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037122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4299E7-3DDA-1565-3B67-BE7BB9BC6A21}"/>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D84B5B6-03B4-4F32-64A0-72D86CFF024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2B260B3-0B84-C666-7738-0780B4BB09C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6F038B-9F16-B287-2A6F-3994B632A06C}"/>
              </a:ext>
            </a:extLst>
          </p:cNvPr>
          <p:cNvSpPr>
            <a:spLocks noGrp="1"/>
          </p:cNvSpPr>
          <p:nvPr>
            <p:ph type="dt" sz="half" idx="10"/>
          </p:nvPr>
        </p:nvSpPr>
        <p:spPr/>
        <p:txBody>
          <a:bodyPr/>
          <a:lstStyle/>
          <a:p>
            <a:fld id="{59BB1DAA-C8FA-214D-BFBF-5B081C597A1C}" type="datetimeFigureOut">
              <a:rPr lang="en-US" smtClean="0"/>
              <a:t>12/4/24</a:t>
            </a:fld>
            <a:endParaRPr lang="en-US"/>
          </a:p>
        </p:txBody>
      </p:sp>
      <p:sp>
        <p:nvSpPr>
          <p:cNvPr id="6" name="Fußzeilenplatzhalter 5">
            <a:extLst>
              <a:ext uri="{FF2B5EF4-FFF2-40B4-BE49-F238E27FC236}">
                <a16:creationId xmlns:a16="http://schemas.microsoft.com/office/drawing/2014/main" id="{70F55E2B-E153-F245-0382-798FD5BCCD0E}"/>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D557AEE-C633-7C4C-9041-1124BFCB30B2}"/>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182406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BA397D-D76D-CB9B-04E7-5800C02FE3C6}"/>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87006B11-C73D-D0D4-1601-5B56F0332F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0EE0F89-8D22-3FF1-3AC2-A03FF03FFF6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A82A2922-1A43-1204-A45B-FB5C094B2E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8B709C-67BE-CC8E-228F-FD78542F2AE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524F5E7-EF88-2A82-9591-5DBBAB374D4F}"/>
              </a:ext>
            </a:extLst>
          </p:cNvPr>
          <p:cNvSpPr>
            <a:spLocks noGrp="1"/>
          </p:cNvSpPr>
          <p:nvPr>
            <p:ph type="dt" sz="half" idx="10"/>
          </p:nvPr>
        </p:nvSpPr>
        <p:spPr/>
        <p:txBody>
          <a:bodyPr/>
          <a:lstStyle/>
          <a:p>
            <a:fld id="{59BB1DAA-C8FA-214D-BFBF-5B081C597A1C}" type="datetimeFigureOut">
              <a:rPr lang="en-US" smtClean="0"/>
              <a:t>12/4/24</a:t>
            </a:fld>
            <a:endParaRPr lang="en-US"/>
          </a:p>
        </p:txBody>
      </p:sp>
      <p:sp>
        <p:nvSpPr>
          <p:cNvPr id="8" name="Fußzeilenplatzhalter 7">
            <a:extLst>
              <a:ext uri="{FF2B5EF4-FFF2-40B4-BE49-F238E27FC236}">
                <a16:creationId xmlns:a16="http://schemas.microsoft.com/office/drawing/2014/main" id="{303584D9-3AC7-82AB-7052-ABF96539AF5E}"/>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F3B1476E-AC7F-C80E-7195-79B1AB988CB6}"/>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498222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95DFD-1B7A-1AE4-74E3-2D3876B5982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6D5BDEBC-506D-E5A6-ACDB-D58DE7938269}"/>
              </a:ext>
            </a:extLst>
          </p:cNvPr>
          <p:cNvSpPr>
            <a:spLocks noGrp="1"/>
          </p:cNvSpPr>
          <p:nvPr>
            <p:ph type="dt" sz="half" idx="10"/>
          </p:nvPr>
        </p:nvSpPr>
        <p:spPr/>
        <p:txBody>
          <a:bodyPr/>
          <a:lstStyle/>
          <a:p>
            <a:fld id="{59BB1DAA-C8FA-214D-BFBF-5B081C597A1C}" type="datetimeFigureOut">
              <a:rPr lang="en-US" smtClean="0"/>
              <a:t>12/4/24</a:t>
            </a:fld>
            <a:endParaRPr lang="en-US"/>
          </a:p>
        </p:txBody>
      </p:sp>
      <p:sp>
        <p:nvSpPr>
          <p:cNvPr id="4" name="Fußzeilenplatzhalter 3">
            <a:extLst>
              <a:ext uri="{FF2B5EF4-FFF2-40B4-BE49-F238E27FC236}">
                <a16:creationId xmlns:a16="http://schemas.microsoft.com/office/drawing/2014/main" id="{BD749148-02EC-EA8E-6385-178A416D444F}"/>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D316B627-F282-92FB-0120-FCAB1D3838FB}"/>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311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ED813BA-0D40-BD24-BC98-F0065EACC425}"/>
              </a:ext>
            </a:extLst>
          </p:cNvPr>
          <p:cNvSpPr>
            <a:spLocks noGrp="1"/>
          </p:cNvSpPr>
          <p:nvPr>
            <p:ph type="dt" sz="half" idx="10"/>
          </p:nvPr>
        </p:nvSpPr>
        <p:spPr/>
        <p:txBody>
          <a:bodyPr/>
          <a:lstStyle/>
          <a:p>
            <a:fld id="{59BB1DAA-C8FA-214D-BFBF-5B081C597A1C}" type="datetimeFigureOut">
              <a:rPr lang="en-US" smtClean="0"/>
              <a:t>12/4/24</a:t>
            </a:fld>
            <a:endParaRPr lang="en-US"/>
          </a:p>
        </p:txBody>
      </p:sp>
      <p:sp>
        <p:nvSpPr>
          <p:cNvPr id="3" name="Fußzeilenplatzhalter 2">
            <a:extLst>
              <a:ext uri="{FF2B5EF4-FFF2-40B4-BE49-F238E27FC236}">
                <a16:creationId xmlns:a16="http://schemas.microsoft.com/office/drawing/2014/main" id="{97ED8AC5-8EF8-D825-F4E1-E73E51584D46}"/>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B911AFEC-F434-6EBE-89F4-528B529F62F3}"/>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956644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2C29F0-0A43-5EA4-3284-5F255BDAABA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C925D935-7B33-9960-015F-8D103C2D92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646BE148-925E-19F3-45B4-D64485E6F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7453F0C-914C-2A3A-218F-8CF7B5E878B1}"/>
              </a:ext>
            </a:extLst>
          </p:cNvPr>
          <p:cNvSpPr>
            <a:spLocks noGrp="1"/>
          </p:cNvSpPr>
          <p:nvPr>
            <p:ph type="dt" sz="half" idx="10"/>
          </p:nvPr>
        </p:nvSpPr>
        <p:spPr/>
        <p:txBody>
          <a:bodyPr/>
          <a:lstStyle/>
          <a:p>
            <a:fld id="{59BB1DAA-C8FA-214D-BFBF-5B081C597A1C}" type="datetimeFigureOut">
              <a:rPr lang="en-US" smtClean="0"/>
              <a:t>12/4/24</a:t>
            </a:fld>
            <a:endParaRPr lang="en-US"/>
          </a:p>
        </p:txBody>
      </p:sp>
      <p:sp>
        <p:nvSpPr>
          <p:cNvPr id="6" name="Fußzeilenplatzhalter 5">
            <a:extLst>
              <a:ext uri="{FF2B5EF4-FFF2-40B4-BE49-F238E27FC236}">
                <a16:creationId xmlns:a16="http://schemas.microsoft.com/office/drawing/2014/main" id="{8CF1A687-2B44-F0C2-6450-56C0009CE2B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DBB65D1-BC89-7F20-6B7D-9B7731F6121C}"/>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263398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74F958-D698-8CE1-94E3-19ADBA34E4A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81EB9BB-EB98-B31D-B9D7-BE85A3D0AB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6394A4D3-D8C2-A37A-62C2-9FC376F0D0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AE998B1-44F0-7FBB-51A9-AFB7102406C3}"/>
              </a:ext>
            </a:extLst>
          </p:cNvPr>
          <p:cNvSpPr>
            <a:spLocks noGrp="1"/>
          </p:cNvSpPr>
          <p:nvPr>
            <p:ph type="dt" sz="half" idx="10"/>
          </p:nvPr>
        </p:nvSpPr>
        <p:spPr/>
        <p:txBody>
          <a:bodyPr/>
          <a:lstStyle/>
          <a:p>
            <a:fld id="{59BB1DAA-C8FA-214D-BFBF-5B081C597A1C}" type="datetimeFigureOut">
              <a:rPr lang="en-US" smtClean="0"/>
              <a:t>12/4/24</a:t>
            </a:fld>
            <a:endParaRPr lang="en-US"/>
          </a:p>
        </p:txBody>
      </p:sp>
      <p:sp>
        <p:nvSpPr>
          <p:cNvPr id="6" name="Fußzeilenplatzhalter 5">
            <a:extLst>
              <a:ext uri="{FF2B5EF4-FFF2-40B4-BE49-F238E27FC236}">
                <a16:creationId xmlns:a16="http://schemas.microsoft.com/office/drawing/2014/main" id="{056A2EE1-EB79-E082-91C8-80546C418DE4}"/>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4BD922C2-AA25-8A1C-2A8F-721005DD4D4A}"/>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324150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83F33E1-386F-EC0B-26C8-2E4AB33B6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9C194809-A659-31D0-29E5-3925E38A1A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7E905FD-3FF5-C698-3A13-44C4DDD0E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9BB1DAA-C8FA-214D-BFBF-5B081C597A1C}" type="datetimeFigureOut">
              <a:rPr lang="en-US" smtClean="0"/>
              <a:t>12/4/24</a:t>
            </a:fld>
            <a:endParaRPr lang="en-US"/>
          </a:p>
        </p:txBody>
      </p:sp>
      <p:sp>
        <p:nvSpPr>
          <p:cNvPr id="5" name="Fußzeilenplatzhalter 4">
            <a:extLst>
              <a:ext uri="{FF2B5EF4-FFF2-40B4-BE49-F238E27FC236}">
                <a16:creationId xmlns:a16="http://schemas.microsoft.com/office/drawing/2014/main" id="{98320551-70AD-7141-1BE3-8BC1DFAC1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EBC271EF-A297-EC50-C65C-D1D19E1D65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147406C-9B8B-CD4E-921B-6E62C7290EB7}" type="slidenum">
              <a:rPr lang="en-US" smtClean="0"/>
              <a:t>‹Nr.›</a:t>
            </a:fld>
            <a:endParaRPr lang="en-US"/>
          </a:p>
        </p:txBody>
      </p:sp>
    </p:spTree>
    <p:extLst>
      <p:ext uri="{BB962C8B-B14F-4D97-AF65-F5344CB8AC3E}">
        <p14:creationId xmlns:p14="http://schemas.microsoft.com/office/powerpoint/2010/main" val="1550658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matplotlib.org/stabl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1.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62.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3.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53B039-7B7E-534C-8929-76EBE61449E8}"/>
              </a:ext>
            </a:extLst>
          </p:cNvPr>
          <p:cNvSpPr>
            <a:spLocks noGrp="1"/>
          </p:cNvSpPr>
          <p:nvPr>
            <p:ph type="ctrTitle"/>
          </p:nvPr>
        </p:nvSpPr>
        <p:spPr/>
        <p:txBody>
          <a:bodyPr/>
          <a:lstStyle/>
          <a:p>
            <a:r>
              <a:rPr lang="en-US" dirty="0"/>
              <a:t>Image Creation</a:t>
            </a:r>
          </a:p>
        </p:txBody>
      </p:sp>
      <p:sp>
        <p:nvSpPr>
          <p:cNvPr id="3" name="Untertitel 2">
            <a:extLst>
              <a:ext uri="{FF2B5EF4-FFF2-40B4-BE49-F238E27FC236}">
                <a16:creationId xmlns:a16="http://schemas.microsoft.com/office/drawing/2014/main" id="{A108ECA9-052D-3815-C085-B105BF183A7F}"/>
              </a:ext>
            </a:extLst>
          </p:cNvPr>
          <p:cNvSpPr>
            <a:spLocks noGrp="1"/>
          </p:cNvSpPr>
          <p:nvPr>
            <p:ph type="subTitle" idx="1"/>
          </p:nvPr>
        </p:nvSpPr>
        <p:spPr/>
        <p:txBody>
          <a:bodyPr>
            <a:normAutofit lnSpcReduction="10000"/>
          </a:bodyPr>
          <a:lstStyle/>
          <a:p>
            <a:r>
              <a:rPr lang="en-US" dirty="0"/>
              <a:t>Technical details and full process</a:t>
            </a:r>
          </a:p>
          <a:p>
            <a:r>
              <a:rPr lang="en-US" dirty="0"/>
              <a:t>Choice of imaging function</a:t>
            </a:r>
          </a:p>
          <a:p>
            <a:r>
              <a:rPr lang="en-US" dirty="0"/>
              <a:t>Choice of color scale</a:t>
            </a:r>
          </a:p>
          <a:p>
            <a:r>
              <a:rPr lang="en-US" dirty="0"/>
              <a:t>Choice of resolution</a:t>
            </a:r>
          </a:p>
        </p:txBody>
      </p:sp>
    </p:spTree>
    <p:extLst>
      <p:ext uri="{BB962C8B-B14F-4D97-AF65-F5344CB8AC3E}">
        <p14:creationId xmlns:p14="http://schemas.microsoft.com/office/powerpoint/2010/main" val="62258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F8E8BD-6311-651A-5C68-484AADED578C}"/>
              </a:ext>
            </a:extLst>
          </p:cNvPr>
          <p:cNvSpPr>
            <a:spLocks noGrp="1"/>
          </p:cNvSpPr>
          <p:nvPr>
            <p:ph type="title"/>
          </p:nvPr>
        </p:nvSpPr>
        <p:spPr/>
        <p:txBody>
          <a:bodyPr/>
          <a:lstStyle/>
          <a:p>
            <a:r>
              <a:rPr lang="en-US" dirty="0"/>
              <a:t>Placeholder</a:t>
            </a:r>
          </a:p>
        </p:txBody>
      </p:sp>
      <p:graphicFrame>
        <p:nvGraphicFramePr>
          <p:cNvPr id="5" name="Tabelle 4">
            <a:extLst>
              <a:ext uri="{FF2B5EF4-FFF2-40B4-BE49-F238E27FC236}">
                <a16:creationId xmlns:a16="http://schemas.microsoft.com/office/drawing/2014/main" id="{18674E23-FCDD-870D-3031-69019866AD10}"/>
              </a:ext>
            </a:extLst>
          </p:cNvPr>
          <p:cNvGraphicFramePr>
            <a:graphicFrameLocks noGrp="1"/>
          </p:cNvGraphicFramePr>
          <p:nvPr>
            <p:extLst>
              <p:ext uri="{D42A27DB-BD31-4B8C-83A1-F6EECF244321}">
                <p14:modId xmlns:p14="http://schemas.microsoft.com/office/powerpoint/2010/main" val="4256423579"/>
              </p:ext>
            </p:extLst>
          </p:nvPr>
        </p:nvGraphicFramePr>
        <p:xfrm>
          <a:off x="660396" y="2991803"/>
          <a:ext cx="4605870" cy="2926080"/>
        </p:xfrm>
        <a:graphic>
          <a:graphicData uri="http://schemas.openxmlformats.org/drawingml/2006/table">
            <a:tbl>
              <a:tblPr firstRow="1" bandRow="1">
                <a:tableStyleId>{5940675A-B579-460E-94D1-54222C63F5DA}</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r>
                        <a:rPr lang="en-US" dirty="0">
                          <a:highlight>
                            <a:srgbClr val="FFFF00"/>
                          </a:highlight>
                        </a:rPr>
                        <a:t>-1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highlight>
                            <a:srgbClr val="FFFF00"/>
                          </a:highlight>
                        </a:rPr>
                        <a:t>-1</a:t>
                      </a:r>
                    </a:p>
                  </a:txBody>
                  <a:tcPr/>
                </a:tc>
                <a:extLst>
                  <a:ext uri="{0D108BD9-81ED-4DB2-BD59-A6C34878D82A}">
                    <a16:rowId xmlns:a16="http://schemas.microsoft.com/office/drawing/2014/main" val="1443939894"/>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23003">
                <a:tc>
                  <a:txBody>
                    <a:bodyPr/>
                    <a:lstStyle/>
                    <a:p>
                      <a:r>
                        <a:rPr lang="en-US" dirty="0">
                          <a:highlight>
                            <a:srgbClr val="FFFF00"/>
                          </a:highlight>
                        </a:rPr>
                        <a:t>-1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highlight>
                            <a:srgbClr val="FFFF00"/>
                          </a:highlight>
                        </a:rPr>
                        <a:t>-1</a:t>
                      </a:r>
                    </a:p>
                  </a:txBody>
                  <a:tcPr/>
                </a:tc>
                <a:extLst>
                  <a:ext uri="{0D108BD9-81ED-4DB2-BD59-A6C34878D82A}">
                    <a16:rowId xmlns:a16="http://schemas.microsoft.com/office/drawing/2014/main" val="1325613227"/>
                  </a:ext>
                </a:extLst>
              </a:tr>
            </a:tbl>
          </a:graphicData>
        </a:graphic>
      </p:graphicFrame>
      <p:sp>
        <p:nvSpPr>
          <p:cNvPr id="6" name="Textfeld 5">
            <a:extLst>
              <a:ext uri="{FF2B5EF4-FFF2-40B4-BE49-F238E27FC236}">
                <a16:creationId xmlns:a16="http://schemas.microsoft.com/office/drawing/2014/main" id="{9EB68EDC-65C3-03FC-7A41-D6B8F0424626}"/>
              </a:ext>
            </a:extLst>
          </p:cNvPr>
          <p:cNvSpPr txBox="1"/>
          <p:nvPr/>
        </p:nvSpPr>
        <p:spPr>
          <a:xfrm>
            <a:off x="5748864" y="1309688"/>
            <a:ext cx="6062134" cy="5909310"/>
          </a:xfrm>
          <a:prstGeom prst="rect">
            <a:avLst/>
          </a:prstGeom>
          <a:noFill/>
        </p:spPr>
        <p:txBody>
          <a:bodyPr wrap="square" rtlCol="0">
            <a:spAutoFit/>
          </a:bodyPr>
          <a:lstStyle/>
          <a:p>
            <a:r>
              <a:rPr lang="en-US" dirty="0"/>
              <a:t>If e.g. the yellow marked position are not given in the measurements, their value is “-1”</a:t>
            </a:r>
          </a:p>
          <a:p>
            <a:endParaRPr lang="en-US" dirty="0"/>
          </a:p>
          <a:p>
            <a:r>
              <a:rPr lang="en-US" dirty="0"/>
              <a:t>Why “-1” as this placeholder?</a:t>
            </a:r>
          </a:p>
          <a:p>
            <a:pPr marL="285750" indent="-285750">
              <a:buFont typeface="Arial" panose="020B0604020202020204" pitchFamily="34" charset="0"/>
              <a:buChar char="•"/>
            </a:pPr>
            <a:r>
              <a:rPr lang="en-US" dirty="0"/>
              <a:t>My color scaling starts usually at 0, so I do not want to assign any value &gt; 0.</a:t>
            </a:r>
          </a:p>
          <a:p>
            <a:pPr marL="285750" indent="-285750">
              <a:buFont typeface="Arial" panose="020B0604020202020204" pitchFamily="34" charset="0"/>
              <a:buChar char="•"/>
            </a:pPr>
            <a:r>
              <a:rPr lang="en-US" dirty="0"/>
              <a:t>I want a value that can be distinguished from 0 signal diodes</a:t>
            </a:r>
          </a:p>
          <a:p>
            <a:pPr marL="285750" indent="-285750">
              <a:buFont typeface="Arial" panose="020B0604020202020204" pitchFamily="34" charset="0"/>
              <a:buChar char="•"/>
            </a:pPr>
            <a:r>
              <a:rPr lang="en-US" dirty="0"/>
              <a:t>None, </a:t>
            </a:r>
            <a:r>
              <a:rPr lang="en-US" dirty="0" err="1"/>
              <a:t>np.nan</a:t>
            </a:r>
            <a:r>
              <a:rPr lang="en-US" dirty="0"/>
              <a:t> etc. are not working for image generation</a:t>
            </a:r>
          </a:p>
          <a:p>
            <a:pPr marL="285750" indent="-285750">
              <a:buFont typeface="Arial" panose="020B0604020202020204" pitchFamily="34" charset="0"/>
              <a:buChar char="•"/>
            </a:pPr>
            <a:endParaRPr lang="en-US" dirty="0"/>
          </a:p>
          <a:p>
            <a:r>
              <a:rPr lang="en-US" dirty="0"/>
              <a:t>Why this choice could be inconvenient:</a:t>
            </a:r>
          </a:p>
          <a:p>
            <a:r>
              <a:rPr lang="en-US" dirty="0"/>
              <a:t>If a subtracted signal is -1 (possible) it is recognized as a placeholder and not as a signal.</a:t>
            </a:r>
          </a:p>
          <a:p>
            <a:r>
              <a:rPr lang="en-US" dirty="0"/>
              <a:t>This is only relevant if there are multiple values for this one pixel which might be interpolated. (next slide)</a:t>
            </a:r>
          </a:p>
          <a:p>
            <a:endParaRPr lang="en-US" dirty="0"/>
          </a:p>
          <a:p>
            <a:r>
              <a:rPr lang="en-US" dirty="0"/>
              <a:t>Why not using  </a:t>
            </a:r>
            <a:r>
              <a:rPr lang="en-US" dirty="0" err="1"/>
              <a:t>np.nan</a:t>
            </a:r>
            <a:r>
              <a:rPr lang="en-US" dirty="0"/>
              <a:t> and afterwards replace </a:t>
            </a:r>
            <a:r>
              <a:rPr lang="en-US" dirty="0" err="1"/>
              <a:t>np.nan</a:t>
            </a:r>
            <a:r>
              <a:rPr lang="en-US" dirty="0"/>
              <a:t> with e.g. “-1”? One more iteration over each map!</a:t>
            </a:r>
          </a:p>
          <a:p>
            <a:endParaRPr lang="en-US" dirty="0"/>
          </a:p>
          <a:p>
            <a:r>
              <a:rPr lang="en-US" dirty="0"/>
              <a:t>Do you have better ideas for this?</a:t>
            </a:r>
          </a:p>
          <a:p>
            <a:endParaRPr lang="en-US" dirty="0"/>
          </a:p>
        </p:txBody>
      </p:sp>
    </p:spTree>
    <p:extLst>
      <p:ext uri="{BB962C8B-B14F-4D97-AF65-F5344CB8AC3E}">
        <p14:creationId xmlns:p14="http://schemas.microsoft.com/office/powerpoint/2010/main" val="1441672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CC1556-49D3-1D8D-3EC9-558414938FA4}"/>
              </a:ext>
            </a:extLst>
          </p:cNvPr>
          <p:cNvSpPr>
            <a:spLocks noGrp="1"/>
          </p:cNvSpPr>
          <p:nvPr>
            <p:ph type="title"/>
          </p:nvPr>
        </p:nvSpPr>
        <p:spPr/>
        <p:txBody>
          <a:bodyPr/>
          <a:lstStyle/>
          <a:p>
            <a:r>
              <a:rPr lang="en-US" dirty="0"/>
              <a:t>Interpolation?</a:t>
            </a:r>
          </a:p>
        </p:txBody>
      </p:sp>
      <p:graphicFrame>
        <p:nvGraphicFramePr>
          <p:cNvPr id="6" name="Tabelle 5">
            <a:extLst>
              <a:ext uri="{FF2B5EF4-FFF2-40B4-BE49-F238E27FC236}">
                <a16:creationId xmlns:a16="http://schemas.microsoft.com/office/drawing/2014/main" id="{1F7B229E-4B83-F120-C37F-304811D2A696}"/>
              </a:ext>
            </a:extLst>
          </p:cNvPr>
          <p:cNvGraphicFramePr>
            <a:graphicFrameLocks noGrp="1"/>
          </p:cNvGraphicFramePr>
          <p:nvPr>
            <p:extLst>
              <p:ext uri="{D42A27DB-BD31-4B8C-83A1-F6EECF244321}">
                <p14:modId xmlns:p14="http://schemas.microsoft.com/office/powerpoint/2010/main" val="2870932236"/>
              </p:ext>
            </p:extLst>
          </p:nvPr>
        </p:nvGraphicFramePr>
        <p:xfrm>
          <a:off x="7069662" y="1428222"/>
          <a:ext cx="4605870" cy="2926080"/>
        </p:xfrm>
        <a:graphic>
          <a:graphicData uri="http://schemas.openxmlformats.org/drawingml/2006/table">
            <a:tbl>
              <a:tblPr firstRow="1" bandRow="1">
                <a:tableStyleId>{5DA37D80-6434-44D0-A028-1B22A696006F}</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endParaRPr lang="en-US" dirty="0">
                        <a:ln>
                          <a:solidFill>
                            <a:srgbClr val="FF0000"/>
                          </a:solidFill>
                        </a:ln>
                        <a:highlight>
                          <a:srgbClr val="FFFF00"/>
                        </a:highlight>
                      </a:endParaRPr>
                    </a:p>
                  </a:txBody>
                  <a:tcPr/>
                </a:tc>
                <a:tc>
                  <a:txBody>
                    <a:bodyPr/>
                    <a:lstStyle/>
                    <a:p>
                      <a:endParaRPr lang="en-US" dirty="0">
                        <a:ln>
                          <a:solidFill>
                            <a:srgbClr val="FF0000"/>
                          </a:solidFill>
                        </a:ln>
                        <a:solidFill>
                          <a:srgbClr val="FF0000"/>
                        </a:solidFill>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highlight>
                          <a:srgbClr val="FFFF00"/>
                        </a:highlight>
                      </a:endParaRPr>
                    </a:p>
                  </a:txBody>
                  <a:tcPr/>
                </a:tc>
                <a:extLst>
                  <a:ext uri="{0D108BD9-81ED-4DB2-BD59-A6C34878D82A}">
                    <a16:rowId xmlns:a16="http://schemas.microsoft.com/office/drawing/2014/main" val="1443939894"/>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4010903608"/>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790877800"/>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2907094817"/>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3034877289"/>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1293666672"/>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2429194034"/>
                  </a:ext>
                </a:extLst>
              </a:tr>
              <a:tr h="323003">
                <a:tc>
                  <a:txBody>
                    <a:bodyPr/>
                    <a:lstStyle/>
                    <a:p>
                      <a:endParaRPr lang="en-US" dirty="0">
                        <a:ln>
                          <a:solidFill>
                            <a:srgbClr val="FF0000"/>
                          </a:solidFill>
                        </a:ln>
                        <a:highlight>
                          <a:srgbClr val="FFFF00"/>
                        </a:highlight>
                      </a:endParaRPr>
                    </a:p>
                  </a:txBody>
                  <a:tcPr/>
                </a:tc>
                <a:tc>
                  <a:txBody>
                    <a:bodyPr/>
                    <a:lstStyle/>
                    <a:p>
                      <a:endParaRPr lang="en-US" dirty="0">
                        <a:ln>
                          <a:solidFill>
                            <a:srgbClr val="FF0000"/>
                          </a:solidFill>
                        </a:ln>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endParaRPr>
                    </a:p>
                  </a:txBody>
                  <a:tcPr/>
                </a:tc>
                <a:tc>
                  <a:txBody>
                    <a:bodyPr/>
                    <a:lstStyle/>
                    <a:p>
                      <a:endParaRPr lang="en-US" dirty="0">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highlight>
                          <a:srgbClr val="FFFF00"/>
                        </a:highlight>
                      </a:endParaRPr>
                    </a:p>
                  </a:txBody>
                  <a:tcPr/>
                </a:tc>
                <a:extLst>
                  <a:ext uri="{0D108BD9-81ED-4DB2-BD59-A6C34878D82A}">
                    <a16:rowId xmlns:a16="http://schemas.microsoft.com/office/drawing/2014/main" val="1325613227"/>
                  </a:ext>
                </a:extLst>
              </a:tr>
            </a:tbl>
          </a:graphicData>
        </a:graphic>
      </p:graphicFrame>
      <p:sp>
        <p:nvSpPr>
          <p:cNvPr id="7" name="Textfeld 6">
            <a:extLst>
              <a:ext uri="{FF2B5EF4-FFF2-40B4-BE49-F238E27FC236}">
                <a16:creationId xmlns:a16="http://schemas.microsoft.com/office/drawing/2014/main" id="{036A4997-80FB-700A-7946-3FD2642BBD7E}"/>
              </a:ext>
            </a:extLst>
          </p:cNvPr>
          <p:cNvSpPr txBox="1"/>
          <p:nvPr/>
        </p:nvSpPr>
        <p:spPr>
          <a:xfrm>
            <a:off x="516468" y="1428222"/>
            <a:ext cx="6053663" cy="6494085"/>
          </a:xfrm>
          <a:prstGeom prst="rect">
            <a:avLst/>
          </a:prstGeom>
          <a:noFill/>
        </p:spPr>
        <p:txBody>
          <a:bodyPr wrap="square" rtlCol="0">
            <a:spAutoFit/>
          </a:bodyPr>
          <a:lstStyle/>
          <a:p>
            <a:r>
              <a:rPr lang="en-US" sz="1600" dirty="0"/>
              <a:t>Situation: There are overlapping positional information (and thus more than 1 signal for one array cell)</a:t>
            </a:r>
          </a:p>
          <a:p>
            <a:r>
              <a:rPr lang="en-US" sz="1600" dirty="0"/>
              <a:t>[This can be an intended or no-intended consequence of multiple measurements or array geometry and translation choice]</a:t>
            </a:r>
          </a:p>
          <a:p>
            <a:endParaRPr lang="en-US" sz="1600" dirty="0"/>
          </a:p>
          <a:p>
            <a:r>
              <a:rPr lang="en-US" sz="1600" dirty="0"/>
              <a:t>Precision of the code:</a:t>
            </a:r>
          </a:p>
          <a:p>
            <a:r>
              <a:rPr lang="en-US" sz="1600" dirty="0"/>
              <a:t>Step 3 Iteration over all combinations (</a:t>
            </a:r>
            <a:r>
              <a:rPr lang="en-US" sz="1600" dirty="0" err="1"/>
              <a:t>x|y|z</a:t>
            </a:r>
            <a:r>
              <a:rPr lang="en-US" sz="1600" dirty="0"/>
              <a:t>) with option ”fast” interpolation:</a:t>
            </a:r>
          </a:p>
          <a:p>
            <a:endParaRPr lang="en-US" sz="1600" dirty="0"/>
          </a:p>
          <a:p>
            <a:pPr marL="285750" indent="-285750">
              <a:buFont typeface="Arial" panose="020B0604020202020204" pitchFamily="34" charset="0"/>
              <a:buChar char="•"/>
            </a:pPr>
            <a:r>
              <a:rPr lang="en-US" sz="1600" dirty="0"/>
              <a:t>If cell == -1:</a:t>
            </a:r>
          </a:p>
          <a:p>
            <a:pPr marL="742950" lvl="1" indent="-285750">
              <a:buFont typeface="Wingdings" pitchFamily="2" charset="2"/>
              <a:buChar char="Ø"/>
            </a:pPr>
            <a:r>
              <a:rPr lang="en-US" sz="1600" dirty="0"/>
              <a:t>Cell = Signal</a:t>
            </a:r>
          </a:p>
          <a:p>
            <a:pPr marL="285750" indent="-285750">
              <a:buFont typeface="Arial" panose="020B0604020202020204" pitchFamily="34" charset="0"/>
              <a:buChar char="•"/>
            </a:pPr>
            <a:r>
              <a:rPr lang="en-US" sz="1600" dirty="0" err="1"/>
              <a:t>elif</a:t>
            </a:r>
            <a:r>
              <a:rPr lang="en-US" sz="1600" dirty="0"/>
              <a:t> cell == 0:</a:t>
            </a:r>
          </a:p>
          <a:p>
            <a:pPr marL="742950" lvl="1" indent="-285750">
              <a:buFont typeface="Wingdings" pitchFamily="2" charset="2"/>
              <a:buChar char="Ø"/>
            </a:pPr>
            <a:r>
              <a:rPr lang="en-US" sz="1600" dirty="0"/>
              <a:t>Cell = Signal</a:t>
            </a:r>
          </a:p>
          <a:p>
            <a:pPr marL="285750" indent="-285750">
              <a:buFont typeface="Arial" panose="020B0604020202020204" pitchFamily="34" charset="0"/>
              <a:buChar char="•"/>
            </a:pPr>
            <a:r>
              <a:rPr lang="en-US" sz="1600" dirty="0" err="1"/>
              <a:t>elif</a:t>
            </a:r>
            <a:r>
              <a:rPr lang="en-US" sz="1600" dirty="0"/>
              <a:t> signal == 0:</a:t>
            </a:r>
          </a:p>
          <a:p>
            <a:pPr marL="742950" lvl="1" indent="-285750">
              <a:buFont typeface="Wingdings" pitchFamily="2" charset="2"/>
              <a:buChar char="Ø"/>
            </a:pPr>
            <a:r>
              <a:rPr lang="en-US" sz="1600" dirty="0"/>
              <a:t>continue</a:t>
            </a:r>
          </a:p>
          <a:p>
            <a:pPr marL="285750" indent="-285750">
              <a:buFont typeface="Arial" panose="020B0604020202020204" pitchFamily="34" charset="0"/>
              <a:buChar char="•"/>
            </a:pPr>
            <a:r>
              <a:rPr lang="en-US" sz="1600" dirty="0"/>
              <a:t>else (cell != -1 &amp; cell != 0 &amp; signal != 0):</a:t>
            </a:r>
          </a:p>
          <a:p>
            <a:pPr marL="742950" lvl="1" indent="-285750">
              <a:buFont typeface="Wingdings" pitchFamily="2" charset="2"/>
              <a:buChar char="Ø"/>
            </a:pPr>
            <a:r>
              <a:rPr lang="en-US" sz="1600" dirty="0"/>
              <a:t>Cell = (Cell + signal) / 2</a:t>
            </a:r>
          </a:p>
          <a:p>
            <a:endParaRPr lang="en-US" sz="1600" dirty="0"/>
          </a:p>
          <a:p>
            <a:endParaRPr lang="en-US" sz="1600" i="1" dirty="0"/>
          </a:p>
          <a:p>
            <a:r>
              <a:rPr lang="en-US" sz="1600" i="1" dirty="0"/>
              <a:t>This is ok for 2 overlaps. If we ever produce more overlaps another interpolation option needs to be implemented to verify:</a:t>
            </a:r>
          </a:p>
          <a:p>
            <a:r>
              <a:rPr lang="en-US" sz="1600" i="1" dirty="0"/>
              <a:t>Mean cell = Sum signals / # signals</a:t>
            </a:r>
          </a:p>
          <a:p>
            <a:endParaRPr lang="en-US" sz="1600" dirty="0"/>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graphicFrame>
        <p:nvGraphicFramePr>
          <p:cNvPr id="8" name="Tabelle 7">
            <a:extLst>
              <a:ext uri="{FF2B5EF4-FFF2-40B4-BE49-F238E27FC236}">
                <a16:creationId xmlns:a16="http://schemas.microsoft.com/office/drawing/2014/main" id="{E6971B93-52B9-B5E3-7E45-8A3568F663CC}"/>
              </a:ext>
            </a:extLst>
          </p:cNvPr>
          <p:cNvGraphicFramePr>
            <a:graphicFrameLocks noGrp="1"/>
          </p:cNvGraphicFramePr>
          <p:nvPr>
            <p:extLst>
              <p:ext uri="{D42A27DB-BD31-4B8C-83A1-F6EECF244321}">
                <p14:modId xmlns:p14="http://schemas.microsoft.com/office/powerpoint/2010/main" val="1679553031"/>
              </p:ext>
            </p:extLst>
          </p:nvPr>
        </p:nvGraphicFramePr>
        <p:xfrm>
          <a:off x="6163728" y="2891262"/>
          <a:ext cx="4605870" cy="2926080"/>
        </p:xfrm>
        <a:graphic>
          <a:graphicData uri="http://schemas.openxmlformats.org/drawingml/2006/table">
            <a:tbl>
              <a:tblPr firstRow="1" bandRow="1">
                <a:tableStyleId>{8799B23B-EC83-4686-B30A-512413B5E67A}</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endParaRPr lang="en-US" dirty="0">
                        <a:highlight>
                          <a:srgbClr val="FFFF00"/>
                        </a:highlight>
                      </a:endParaRP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443939894"/>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2300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23003">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23003">
                <a:tc>
                  <a:txBody>
                    <a:bodyPr/>
                    <a:lstStyle/>
                    <a:p>
                      <a:endParaRPr lang="en-US" dirty="0">
                        <a:highlight>
                          <a:srgbClr val="FFFF00"/>
                        </a:highlight>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325613227"/>
                  </a:ext>
                </a:extLst>
              </a:tr>
            </a:tbl>
          </a:graphicData>
        </a:graphic>
      </p:graphicFrame>
    </p:spTree>
    <p:extLst>
      <p:ext uri="{BB962C8B-B14F-4D97-AF65-F5344CB8AC3E}">
        <p14:creationId xmlns:p14="http://schemas.microsoft.com/office/powerpoint/2010/main" val="1536082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D76E-95E1-0247-301B-F5EEAEF9456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4A7865D-44C7-E0F8-F9F3-484AEE24D775}"/>
              </a:ext>
            </a:extLst>
          </p:cNvPr>
          <p:cNvSpPr>
            <a:spLocks noGrp="1"/>
          </p:cNvSpPr>
          <p:nvPr>
            <p:ph type="title"/>
          </p:nvPr>
        </p:nvSpPr>
        <p:spPr/>
        <p:txBody>
          <a:bodyPr/>
          <a:lstStyle/>
          <a:p>
            <a:r>
              <a:rPr lang="en-US" dirty="0"/>
              <a:t>Conventions</a:t>
            </a:r>
          </a:p>
        </p:txBody>
      </p:sp>
      <p:graphicFrame>
        <p:nvGraphicFramePr>
          <p:cNvPr id="4" name="Tabelle 3">
            <a:extLst>
              <a:ext uri="{FF2B5EF4-FFF2-40B4-BE49-F238E27FC236}">
                <a16:creationId xmlns:a16="http://schemas.microsoft.com/office/drawing/2014/main" id="{B1945D58-02F6-C5F6-AC34-EB43A6A91D9D}"/>
              </a:ext>
            </a:extLst>
          </p:cNvPr>
          <p:cNvGraphicFramePr>
            <a:graphicFrameLocks noGrp="1"/>
          </p:cNvGraphicFramePr>
          <p:nvPr>
            <p:extLst>
              <p:ext uri="{D42A27DB-BD31-4B8C-83A1-F6EECF244321}">
                <p14:modId xmlns:p14="http://schemas.microsoft.com/office/powerpoint/2010/main" val="1993520929"/>
              </p:ext>
            </p:extLst>
          </p:nvPr>
        </p:nvGraphicFramePr>
        <p:xfrm>
          <a:off x="7061196" y="2427288"/>
          <a:ext cx="4780601" cy="2926080"/>
        </p:xfrm>
        <a:graphic>
          <a:graphicData uri="http://schemas.openxmlformats.org/drawingml/2006/table">
            <a:tbl>
              <a:tblPr firstRow="1" bandRow="1">
                <a:tableStyleId>{5940675A-B579-460E-94D1-54222C63F5DA}</a:tableStyleId>
              </a:tblPr>
              <a:tblGrid>
                <a:gridCol w="635318">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endParaRPr lang="en-US" dirty="0">
                        <a:highlight>
                          <a:srgbClr val="FFFF00"/>
                        </a:highlight>
                      </a:endParaRP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443939894"/>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2300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325613227"/>
                  </a:ext>
                </a:extLst>
              </a:tr>
            </a:tbl>
          </a:graphicData>
        </a:graphic>
      </p:graphicFrame>
      <p:sp>
        <p:nvSpPr>
          <p:cNvPr id="5" name="Textfeld 4">
            <a:extLst>
              <a:ext uri="{FF2B5EF4-FFF2-40B4-BE49-F238E27FC236}">
                <a16:creationId xmlns:a16="http://schemas.microsoft.com/office/drawing/2014/main" id="{F2A18546-B439-408C-06A3-CBA120B7C2D9}"/>
              </a:ext>
            </a:extLst>
          </p:cNvPr>
          <p:cNvSpPr txBox="1"/>
          <p:nvPr/>
        </p:nvSpPr>
        <p:spPr>
          <a:xfrm>
            <a:off x="432717" y="1318156"/>
            <a:ext cx="6053663" cy="5909310"/>
          </a:xfrm>
          <a:prstGeom prst="rect">
            <a:avLst/>
          </a:prstGeom>
          <a:noFill/>
        </p:spPr>
        <p:txBody>
          <a:bodyPr wrap="square" rtlCol="0">
            <a:spAutoFit/>
          </a:bodyPr>
          <a:lstStyle/>
          <a:p>
            <a:r>
              <a:rPr lang="en-US" sz="1400" dirty="0"/>
              <a:t>The length scale of all images is mm. Thus, the stage position needs to be parsed as mm and the diode geometry must be specified in mm.</a:t>
            </a:r>
          </a:p>
          <a:p>
            <a:endParaRPr lang="en-US" sz="1400" dirty="0"/>
          </a:p>
          <a:p>
            <a:r>
              <a:rPr lang="en-US" sz="1400" dirty="0"/>
              <a:t>The rows of the array correspond to the y coordinates and the columns to the x values.</a:t>
            </a:r>
          </a:p>
          <a:p>
            <a:pPr marL="285750" indent="-285750">
              <a:buFont typeface="Wingdings" pitchFamily="2" charset="2"/>
              <a:buChar char="Ø"/>
            </a:pPr>
            <a:r>
              <a:rPr lang="en-US" sz="1400" dirty="0"/>
              <a:t>The array is indexed as Array[row, column] meaning the y-coordinate is passed as the first index, then second the x-index</a:t>
            </a:r>
          </a:p>
          <a:p>
            <a:pPr marL="285750" indent="-285750">
              <a:buFont typeface="Wingdings" pitchFamily="2" charset="2"/>
              <a:buChar char="Ø"/>
            </a:pPr>
            <a:endParaRPr lang="en-US" sz="1400" dirty="0"/>
          </a:p>
          <a:p>
            <a:r>
              <a:rPr lang="en-US" sz="1400" dirty="0"/>
              <a:t>⚡️In the rest of my code I picked a different convention: X and Y positional information is given in alphabetical order. </a:t>
            </a:r>
          </a:p>
          <a:p>
            <a:r>
              <a:rPr lang="en-US" sz="1400" dirty="0"/>
              <a:t>E.g. when assigning the dimensions of the diodes the information is passed as (</a:t>
            </a:r>
            <a:r>
              <a:rPr lang="en-US" sz="1400" dirty="0" err="1"/>
              <a:t>x_length</a:t>
            </a:r>
            <a:r>
              <a:rPr lang="en-US" sz="1400" dirty="0"/>
              <a:t>, </a:t>
            </a:r>
            <a:r>
              <a:rPr lang="en-US" sz="1400" dirty="0" err="1"/>
              <a:t>y_length</a:t>
            </a:r>
            <a:r>
              <a:rPr lang="en-US" sz="1400" dirty="0"/>
              <a:t>).</a:t>
            </a:r>
          </a:p>
          <a:p>
            <a:endParaRPr lang="en-US" sz="1400" dirty="0"/>
          </a:p>
          <a:p>
            <a:r>
              <a:rPr lang="en-US" sz="1400" i="1" dirty="0"/>
              <a:t>I will not change the convention because either way the array indexing or the geometry specification would contradict the user intuition. Just be aware of this!</a:t>
            </a:r>
          </a:p>
          <a:p>
            <a:endParaRPr lang="en-US" sz="1400" dirty="0"/>
          </a:p>
          <a:p>
            <a:r>
              <a:rPr lang="en-US" sz="1400" dirty="0"/>
              <a:t>The channels are sorted as: Ch1 is on the bottom of the image, Ch128 on the top. In our measurements this is usually inverted, thus the images can be inverted by an option</a:t>
            </a:r>
          </a:p>
          <a:p>
            <a:r>
              <a:rPr lang="en-US" sz="1400" dirty="0"/>
              <a:t>invert=[</a:t>
            </a:r>
            <a:r>
              <a:rPr lang="en-US" sz="1400" dirty="0" err="1"/>
              <a:t>x_invert</a:t>
            </a:r>
            <a:r>
              <a:rPr lang="en-US" sz="1400" dirty="0"/>
              <a:t>: bool=False, </a:t>
            </a:r>
            <a:r>
              <a:rPr lang="en-US" sz="1400" dirty="0" err="1"/>
              <a:t>y_invert</a:t>
            </a:r>
            <a:r>
              <a:rPr lang="en-US" sz="1400" dirty="0"/>
              <a:t>: bool=False]</a:t>
            </a:r>
          </a:p>
          <a:p>
            <a:endParaRPr lang="en-US" sz="1400" dirty="0"/>
          </a:p>
          <a:p>
            <a:r>
              <a:rPr lang="en-US" sz="1400" i="1" dirty="0"/>
              <a:t>It might be wise to choose a mandatory assignment for measurements to avoid complications with the specification of this inversion and diode geometry!</a:t>
            </a:r>
          </a:p>
          <a:p>
            <a:endParaRPr lang="en-US" sz="1400" dirty="0"/>
          </a:p>
          <a:p>
            <a:pPr marL="285750" indent="-285750">
              <a:buFont typeface="Arial" panose="020B0604020202020204" pitchFamily="34" charset="0"/>
              <a:buChar char="•"/>
            </a:pPr>
            <a:endParaRPr lang="en-US" sz="1400" dirty="0"/>
          </a:p>
        </p:txBody>
      </p:sp>
      <p:cxnSp>
        <p:nvCxnSpPr>
          <p:cNvPr id="7" name="Gerade Verbindung mit Pfeil 6">
            <a:extLst>
              <a:ext uri="{FF2B5EF4-FFF2-40B4-BE49-F238E27FC236}">
                <a16:creationId xmlns:a16="http://schemas.microsoft.com/office/drawing/2014/main" id="{10FDBA40-CFB3-6818-7CE8-482D4B6160EA}"/>
              </a:ext>
            </a:extLst>
          </p:cNvPr>
          <p:cNvCxnSpPr/>
          <p:nvPr/>
        </p:nvCxnSpPr>
        <p:spPr>
          <a:xfrm>
            <a:off x="7061196" y="5588000"/>
            <a:ext cx="29548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Gerade Verbindung mit Pfeil 7">
            <a:extLst>
              <a:ext uri="{FF2B5EF4-FFF2-40B4-BE49-F238E27FC236}">
                <a16:creationId xmlns:a16="http://schemas.microsoft.com/office/drawing/2014/main" id="{C992C05A-7A1F-7F60-8E28-BF65472F1A3E}"/>
              </a:ext>
            </a:extLst>
          </p:cNvPr>
          <p:cNvCxnSpPr>
            <a:cxnSpLocks/>
          </p:cNvCxnSpPr>
          <p:nvPr/>
        </p:nvCxnSpPr>
        <p:spPr>
          <a:xfrm flipV="1">
            <a:off x="6849529" y="3541501"/>
            <a:ext cx="0" cy="18118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feld 9">
            <a:extLst>
              <a:ext uri="{FF2B5EF4-FFF2-40B4-BE49-F238E27FC236}">
                <a16:creationId xmlns:a16="http://schemas.microsoft.com/office/drawing/2014/main" id="{636B9160-DE17-C47B-B86B-120793C2A76D}"/>
              </a:ext>
            </a:extLst>
          </p:cNvPr>
          <p:cNvSpPr txBox="1"/>
          <p:nvPr/>
        </p:nvSpPr>
        <p:spPr>
          <a:xfrm>
            <a:off x="10016063" y="5403334"/>
            <a:ext cx="287258" cy="369332"/>
          </a:xfrm>
          <a:prstGeom prst="rect">
            <a:avLst/>
          </a:prstGeom>
          <a:noFill/>
        </p:spPr>
        <p:txBody>
          <a:bodyPr wrap="none" rtlCol="0">
            <a:spAutoFit/>
          </a:bodyPr>
          <a:lstStyle/>
          <a:p>
            <a:r>
              <a:rPr lang="en-US" dirty="0"/>
              <a:t>x</a:t>
            </a:r>
          </a:p>
        </p:txBody>
      </p:sp>
      <p:sp>
        <p:nvSpPr>
          <p:cNvPr id="11" name="Textfeld 10">
            <a:extLst>
              <a:ext uri="{FF2B5EF4-FFF2-40B4-BE49-F238E27FC236}">
                <a16:creationId xmlns:a16="http://schemas.microsoft.com/office/drawing/2014/main" id="{F3FA1501-100B-420A-E07D-DFAEEBA341B2}"/>
              </a:ext>
            </a:extLst>
          </p:cNvPr>
          <p:cNvSpPr txBox="1"/>
          <p:nvPr/>
        </p:nvSpPr>
        <p:spPr>
          <a:xfrm>
            <a:off x="6705900" y="3131833"/>
            <a:ext cx="287258" cy="369332"/>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388699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DC3BC7-6AB8-0AE3-F39C-0F96EA17EF0A}"/>
              </a:ext>
            </a:extLst>
          </p:cNvPr>
          <p:cNvSpPr>
            <a:spLocks noGrp="1"/>
          </p:cNvSpPr>
          <p:nvPr>
            <p:ph type="title"/>
          </p:nvPr>
        </p:nvSpPr>
        <p:spPr/>
        <p:txBody>
          <a:bodyPr/>
          <a:lstStyle/>
          <a:p>
            <a:r>
              <a:rPr lang="en-US" dirty="0"/>
              <a:t>Final remarks on this process documentation</a:t>
            </a:r>
          </a:p>
        </p:txBody>
      </p:sp>
      <p:sp>
        <p:nvSpPr>
          <p:cNvPr id="3" name="Inhaltsplatzhalter 2">
            <a:extLst>
              <a:ext uri="{FF2B5EF4-FFF2-40B4-BE49-F238E27FC236}">
                <a16:creationId xmlns:a16="http://schemas.microsoft.com/office/drawing/2014/main" id="{F49A0FC3-A09E-D35D-ED9C-573099DF6E08}"/>
              </a:ext>
            </a:extLst>
          </p:cNvPr>
          <p:cNvSpPr>
            <a:spLocks noGrp="1"/>
          </p:cNvSpPr>
          <p:nvPr>
            <p:ph idx="1"/>
          </p:nvPr>
        </p:nvSpPr>
        <p:spPr/>
        <p:txBody>
          <a:bodyPr/>
          <a:lstStyle/>
          <a:p>
            <a:r>
              <a:rPr lang="en-US" dirty="0"/>
              <a:t>If you think that any part of this process could be done better / should be done differently – pls let me know!</a:t>
            </a:r>
          </a:p>
          <a:p>
            <a:r>
              <a:rPr lang="en-US" dirty="0"/>
              <a:t>Computation time is a thing here – but for the array sizes we generate not a problem (time scale &lt; 1 s)</a:t>
            </a:r>
          </a:p>
          <a:p>
            <a:r>
              <a:rPr lang="en-US" dirty="0"/>
              <a:t>Limits in computation time come from reading in multiple .csv files and sorting the data into a big dictionary (time scale = 1 s)</a:t>
            </a:r>
          </a:p>
          <a:p>
            <a:r>
              <a:rPr lang="en-US" dirty="0"/>
              <a:t>With different readout circuits, the reading of separate .csv files hopefully becomes obsolete – and the data can directly be processed with (in the easiest case, maybe not most efficient case) Python</a:t>
            </a:r>
          </a:p>
          <a:p>
            <a:pPr marL="0" indent="0">
              <a:buNone/>
            </a:pPr>
            <a:endParaRPr lang="en-US" dirty="0"/>
          </a:p>
        </p:txBody>
      </p:sp>
    </p:spTree>
    <p:extLst>
      <p:ext uri="{BB962C8B-B14F-4D97-AF65-F5344CB8AC3E}">
        <p14:creationId xmlns:p14="http://schemas.microsoft.com/office/powerpoint/2010/main" val="1789248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3E6F71-8981-CEA4-0B41-2DAD11F6BD27}"/>
              </a:ext>
            </a:extLst>
          </p:cNvPr>
          <p:cNvSpPr>
            <a:spLocks noGrp="1"/>
          </p:cNvSpPr>
          <p:nvPr>
            <p:ph type="title"/>
          </p:nvPr>
        </p:nvSpPr>
        <p:spPr/>
        <p:txBody>
          <a:bodyPr/>
          <a:lstStyle/>
          <a:p>
            <a:r>
              <a:rPr lang="en-US" dirty="0"/>
              <a:t>How the image is plotted</a:t>
            </a:r>
          </a:p>
        </p:txBody>
      </p:sp>
      <p:sp>
        <p:nvSpPr>
          <p:cNvPr id="3" name="Inhaltsplatzhalter 2">
            <a:extLst>
              <a:ext uri="{FF2B5EF4-FFF2-40B4-BE49-F238E27FC236}">
                <a16:creationId xmlns:a16="http://schemas.microsoft.com/office/drawing/2014/main" id="{49848C94-1934-6426-5504-5B1D98951836}"/>
              </a:ext>
            </a:extLst>
          </p:cNvPr>
          <p:cNvSpPr>
            <a:spLocks noGrp="1"/>
          </p:cNvSpPr>
          <p:nvPr>
            <p:ph idx="1"/>
          </p:nvPr>
        </p:nvSpPr>
        <p:spPr>
          <a:xfrm>
            <a:off x="838200" y="1561219"/>
            <a:ext cx="10515600" cy="4828563"/>
          </a:xfrm>
        </p:spPr>
        <p:txBody>
          <a:bodyPr>
            <a:normAutofit fontScale="92500" lnSpcReduction="20000"/>
          </a:bodyPr>
          <a:lstStyle/>
          <a:p>
            <a:pPr marL="0" indent="0">
              <a:buNone/>
            </a:pPr>
            <a:r>
              <a:rPr lang="en-US" dirty="0"/>
              <a:t>So far, I have created 3 arrays: x, y, z forming one image with shape(z) = (shape(y), shape(x)) </a:t>
            </a:r>
          </a:p>
          <a:p>
            <a:pPr>
              <a:buFont typeface="Wingdings" pitchFamily="2" charset="2"/>
              <a:buChar char="Ø"/>
            </a:pPr>
            <a:r>
              <a:rPr lang="en-US" dirty="0"/>
              <a:t>This data tuple is an image – but I call it a “map” in my code since it’s not visualized yet and not in any image standard format</a:t>
            </a:r>
          </a:p>
          <a:p>
            <a:pPr marL="0" indent="0">
              <a:buNone/>
            </a:pPr>
            <a:r>
              <a:rPr lang="en-US" dirty="0"/>
              <a:t>This image can be further processed, exported (so far only for other Python processes) or plotted</a:t>
            </a:r>
          </a:p>
          <a:p>
            <a:pPr marL="0" indent="0">
              <a:buNone/>
            </a:pPr>
            <a:r>
              <a:rPr lang="en-US" dirty="0"/>
              <a:t>To plot the image some external plotting library is needed. I use Matplotlib (the most convenient Python tool for creating static 2D plots I am aware of).</a:t>
            </a:r>
          </a:p>
          <a:p>
            <a:pPr marL="0" indent="0">
              <a:buNone/>
            </a:pPr>
            <a:r>
              <a:rPr lang="en-US" dirty="0"/>
              <a:t>Still, there are several tools for creating a plot out of this image data in Matplotlib – depending on how the image data is interpreted and handed.</a:t>
            </a:r>
          </a:p>
          <a:p>
            <a:pPr marL="0" indent="0">
              <a:buNone/>
            </a:pPr>
            <a:r>
              <a:rPr lang="en-US" dirty="0"/>
              <a:t>I will present the three most useful tools I tested and used.</a:t>
            </a:r>
          </a:p>
        </p:txBody>
      </p:sp>
    </p:spTree>
    <p:extLst>
      <p:ext uri="{BB962C8B-B14F-4D97-AF65-F5344CB8AC3E}">
        <p14:creationId xmlns:p14="http://schemas.microsoft.com/office/powerpoint/2010/main" val="4025779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C034F6-FF8A-EC32-DBA4-9894A9AB89AC}"/>
              </a:ext>
            </a:extLst>
          </p:cNvPr>
          <p:cNvSpPr>
            <a:spLocks noGrp="1"/>
          </p:cNvSpPr>
          <p:nvPr>
            <p:ph type="title"/>
          </p:nvPr>
        </p:nvSpPr>
        <p:spPr/>
        <p:txBody>
          <a:bodyPr/>
          <a:lstStyle/>
          <a:p>
            <a:r>
              <a:rPr lang="en-US" dirty="0" err="1"/>
              <a:t>Matplotlibs</a:t>
            </a:r>
            <a:r>
              <a:rPr lang="en-US" dirty="0"/>
              <a:t> </a:t>
            </a:r>
            <a:r>
              <a:rPr lang="en-US" dirty="0" err="1"/>
              <a:t>Contourf</a:t>
            </a:r>
            <a:endParaRPr lang="en-US" dirty="0"/>
          </a:p>
        </p:txBody>
      </p:sp>
      <p:sp>
        <p:nvSpPr>
          <p:cNvPr id="3" name="Inhaltsplatzhalter 2">
            <a:extLst>
              <a:ext uri="{FF2B5EF4-FFF2-40B4-BE49-F238E27FC236}">
                <a16:creationId xmlns:a16="http://schemas.microsoft.com/office/drawing/2014/main" id="{706F6643-13C8-778B-E583-6BEDE54EAC2D}"/>
              </a:ext>
            </a:extLst>
          </p:cNvPr>
          <p:cNvSpPr>
            <a:spLocks noGrp="1"/>
          </p:cNvSpPr>
          <p:nvPr>
            <p:ph idx="1"/>
          </p:nvPr>
        </p:nvSpPr>
        <p:spPr/>
        <p:txBody>
          <a:bodyPr>
            <a:normAutofit fontScale="92500"/>
          </a:bodyPr>
          <a:lstStyle/>
          <a:p>
            <a:r>
              <a:rPr lang="en-US" dirty="0"/>
              <a:t>Takes coordinates as [X, Y] (X, Y from my image generation can be directly inserted as coordinates)</a:t>
            </a:r>
          </a:p>
          <a:p>
            <a:r>
              <a:rPr lang="en-US" dirty="0"/>
              <a:t>Takes values assigned to coordinates as Z: (</a:t>
            </a:r>
            <a:r>
              <a:rPr lang="en-US" dirty="0" err="1"/>
              <a:t>len</a:t>
            </a:r>
            <a:r>
              <a:rPr lang="en-US" dirty="0"/>
              <a:t>(y), </a:t>
            </a:r>
            <a:r>
              <a:rPr lang="en-US" dirty="0" err="1"/>
              <a:t>len</a:t>
            </a:r>
            <a:r>
              <a:rPr lang="en-US" dirty="0"/>
              <a:t>(X)): array-like (exactly the Z array from my image generation)</a:t>
            </a:r>
          </a:p>
          <a:p>
            <a:r>
              <a:rPr lang="en-US" dirty="0"/>
              <a:t>Needs some levels in the signal values where contours are plotted.</a:t>
            </a:r>
          </a:p>
          <a:p>
            <a:r>
              <a:rPr lang="en-US" dirty="0"/>
              <a:t>Colors orient on minimal and maximal values to specify.</a:t>
            </a:r>
          </a:p>
          <a:p>
            <a:pPr marL="0" indent="0">
              <a:buNone/>
            </a:pPr>
            <a:r>
              <a:rPr lang="en-US" dirty="0"/>
              <a:t>Functionality: Assign data values to coordinate points, interpolate in between the points, estimate contour lines corresponding to a data value level (= </a:t>
            </a:r>
            <a:r>
              <a:rPr lang="en-US" dirty="0" err="1"/>
              <a:t>mpls</a:t>
            </a:r>
            <a:r>
              <a:rPr lang="en-US" dirty="0"/>
              <a:t> “contour”), fill the contour with an assigned color map color (contour + filled = “</a:t>
            </a:r>
            <a:r>
              <a:rPr lang="en-US" dirty="0" err="1"/>
              <a:t>contourf</a:t>
            </a:r>
            <a:r>
              <a:rPr lang="en-US" dirty="0"/>
              <a:t>”)</a:t>
            </a:r>
          </a:p>
        </p:txBody>
      </p:sp>
    </p:spTree>
    <p:extLst>
      <p:ext uri="{BB962C8B-B14F-4D97-AF65-F5344CB8AC3E}">
        <p14:creationId xmlns:p14="http://schemas.microsoft.com/office/powerpoint/2010/main" val="151823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6C2A9-7BFB-1D4D-0F40-764FAD49D07D}"/>
              </a:ext>
            </a:extLst>
          </p:cNvPr>
          <p:cNvSpPr>
            <a:spLocks noGrp="1"/>
          </p:cNvSpPr>
          <p:nvPr>
            <p:ph type="title"/>
          </p:nvPr>
        </p:nvSpPr>
        <p:spPr/>
        <p:txBody>
          <a:bodyPr/>
          <a:lstStyle/>
          <a:p>
            <a:r>
              <a:rPr lang="en-US" dirty="0"/>
              <a:t>How </a:t>
            </a:r>
            <a:r>
              <a:rPr lang="en-US" dirty="0" err="1"/>
              <a:t>contourf</a:t>
            </a:r>
            <a:r>
              <a:rPr lang="en-US" dirty="0"/>
              <a:t> looks</a:t>
            </a:r>
          </a:p>
        </p:txBody>
      </p:sp>
      <p:pic>
        <p:nvPicPr>
          <p:cNvPr id="4" name="Grafik 3" descr="Ein Bild, das Text, Screenshot enthält.&#10;&#10;Automatisch generierte Beschreibung">
            <a:extLst>
              <a:ext uri="{FF2B5EF4-FFF2-40B4-BE49-F238E27FC236}">
                <a16:creationId xmlns:a16="http://schemas.microsoft.com/office/drawing/2014/main" id="{7BE51437-5F05-5BB4-2BFE-4D8669844DE2}"/>
              </a:ext>
            </a:extLst>
          </p:cNvPr>
          <p:cNvPicPr>
            <a:picLocks noChangeAspect="1"/>
          </p:cNvPicPr>
          <p:nvPr/>
        </p:nvPicPr>
        <p:blipFill>
          <a:blip r:embed="rId2"/>
          <a:stretch>
            <a:fillRect/>
          </a:stretch>
        </p:blipFill>
        <p:spPr>
          <a:xfrm>
            <a:off x="2840062" y="1258868"/>
            <a:ext cx="6511875" cy="5234007"/>
          </a:xfrm>
          <a:prstGeom prst="rect">
            <a:avLst/>
          </a:prstGeom>
        </p:spPr>
      </p:pic>
      <p:sp>
        <p:nvSpPr>
          <p:cNvPr id="5" name="Textfeld 4">
            <a:extLst>
              <a:ext uri="{FF2B5EF4-FFF2-40B4-BE49-F238E27FC236}">
                <a16:creationId xmlns:a16="http://schemas.microsoft.com/office/drawing/2014/main" id="{590489DB-9492-1E40-2C7D-D3B8F524F630}"/>
              </a:ext>
            </a:extLst>
          </p:cNvPr>
          <p:cNvSpPr txBox="1"/>
          <p:nvPr/>
        </p:nvSpPr>
        <p:spPr>
          <a:xfrm>
            <a:off x="330506" y="3275706"/>
            <a:ext cx="2509556" cy="1754326"/>
          </a:xfrm>
          <a:prstGeom prst="rect">
            <a:avLst/>
          </a:prstGeom>
          <a:noFill/>
        </p:spPr>
        <p:txBody>
          <a:bodyPr wrap="square" rtlCol="0">
            <a:spAutoFit/>
          </a:bodyPr>
          <a:lstStyle/>
          <a:p>
            <a:r>
              <a:rPr lang="en-US" b="1" dirty="0"/>
              <a:t>(I usually have more levels, to illustrate the concept I throw away signal information here - 10 </a:t>
            </a:r>
            <a:r>
              <a:rPr lang="en-US" b="1" dirty="0" err="1"/>
              <a:t>colour</a:t>
            </a:r>
            <a:r>
              <a:rPr lang="en-US" b="1" dirty="0"/>
              <a:t> levels only)</a:t>
            </a:r>
          </a:p>
        </p:txBody>
      </p:sp>
    </p:spTree>
    <p:extLst>
      <p:ext uri="{BB962C8B-B14F-4D97-AF65-F5344CB8AC3E}">
        <p14:creationId xmlns:p14="http://schemas.microsoft.com/office/powerpoint/2010/main" val="218147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AD1215-BE05-E999-7981-0249AF335DA6}"/>
              </a:ext>
            </a:extLst>
          </p:cNvPr>
          <p:cNvSpPr>
            <a:spLocks noGrp="1"/>
          </p:cNvSpPr>
          <p:nvPr>
            <p:ph type="title"/>
          </p:nvPr>
        </p:nvSpPr>
        <p:spPr/>
        <p:txBody>
          <a:bodyPr/>
          <a:lstStyle/>
          <a:p>
            <a:r>
              <a:rPr lang="en-US" dirty="0"/>
              <a:t>Influence of </a:t>
            </a:r>
            <a:r>
              <a:rPr lang="en-US" dirty="0" err="1"/>
              <a:t>intensity_limits</a:t>
            </a:r>
            <a:endParaRPr lang="en-US" dirty="0"/>
          </a:p>
        </p:txBody>
      </p:sp>
      <p:sp>
        <p:nvSpPr>
          <p:cNvPr id="3" name="Inhaltsplatzhalter 2">
            <a:extLst>
              <a:ext uri="{FF2B5EF4-FFF2-40B4-BE49-F238E27FC236}">
                <a16:creationId xmlns:a16="http://schemas.microsoft.com/office/drawing/2014/main" id="{5AA682B2-00A6-A15E-B623-8C41F2622F3B}"/>
              </a:ext>
            </a:extLst>
          </p:cNvPr>
          <p:cNvSpPr>
            <a:spLocks noGrp="1"/>
          </p:cNvSpPr>
          <p:nvPr>
            <p:ph idx="1"/>
          </p:nvPr>
        </p:nvSpPr>
        <p:spPr>
          <a:xfrm>
            <a:off x="838200" y="1429018"/>
            <a:ext cx="10515600" cy="4351338"/>
          </a:xfrm>
        </p:spPr>
        <p:txBody>
          <a:bodyPr/>
          <a:lstStyle/>
          <a:p>
            <a:pPr marL="0" indent="0">
              <a:buNone/>
            </a:pPr>
            <a:r>
              <a:rPr lang="en-US" dirty="0"/>
              <a:t>The min, max of signal space used to assign </a:t>
            </a:r>
            <a:r>
              <a:rPr lang="en-US" dirty="0" err="1"/>
              <a:t>colours</a:t>
            </a:r>
            <a:r>
              <a:rPr lang="en-US" dirty="0"/>
              <a:t> in between is called </a:t>
            </a:r>
            <a:r>
              <a:rPr lang="en-US" dirty="0" err="1"/>
              <a:t>intensity_limits</a:t>
            </a:r>
            <a:r>
              <a:rPr lang="en-US" dirty="0"/>
              <a:t> in my code (and can be handed to the plot function </a:t>
            </a:r>
            <a:r>
              <a:rPr lang="en-US" dirty="0" err="1"/>
              <a:t>Analyzer.plot_map</a:t>
            </a:r>
            <a:r>
              <a:rPr lang="en-US" dirty="0"/>
              <a:t>)</a:t>
            </a:r>
          </a:p>
          <a:p>
            <a:pPr marL="0" indent="0">
              <a:buNone/>
            </a:pPr>
            <a:r>
              <a:rPr lang="en-US" dirty="0"/>
              <a:t>One example below:</a:t>
            </a:r>
          </a:p>
        </p:txBody>
      </p:sp>
      <p:pic>
        <p:nvPicPr>
          <p:cNvPr id="5" name="Grafik 4" descr="Ein Bild, das Text, Diagramm, Screenshot, Reihe enthält.&#10;&#10;Automatisch generierte Beschreibung">
            <a:extLst>
              <a:ext uri="{FF2B5EF4-FFF2-40B4-BE49-F238E27FC236}">
                <a16:creationId xmlns:a16="http://schemas.microsoft.com/office/drawing/2014/main" id="{7D18DB14-08C7-A1B1-FC2C-F13221A9A679}"/>
              </a:ext>
            </a:extLst>
          </p:cNvPr>
          <p:cNvPicPr>
            <a:picLocks noChangeAspect="1"/>
          </p:cNvPicPr>
          <p:nvPr/>
        </p:nvPicPr>
        <p:blipFill>
          <a:blip r:embed="rId2"/>
          <a:stretch>
            <a:fillRect/>
          </a:stretch>
        </p:blipFill>
        <p:spPr>
          <a:xfrm>
            <a:off x="4353499" y="3590036"/>
            <a:ext cx="3376265" cy="2693530"/>
          </a:xfrm>
          <a:prstGeom prst="rect">
            <a:avLst/>
          </a:prstGeom>
        </p:spPr>
      </p:pic>
      <p:pic>
        <p:nvPicPr>
          <p:cNvPr id="7" name="Grafik 6" descr="Ein Bild, das Screenshot, Text, monochrom enthält.&#10;&#10;Automatisch generierte Beschreibung">
            <a:extLst>
              <a:ext uri="{FF2B5EF4-FFF2-40B4-BE49-F238E27FC236}">
                <a16:creationId xmlns:a16="http://schemas.microsoft.com/office/drawing/2014/main" id="{5C52F1A3-8184-EC7B-360D-42A9200CE88D}"/>
              </a:ext>
            </a:extLst>
          </p:cNvPr>
          <p:cNvPicPr>
            <a:picLocks noChangeAspect="1"/>
          </p:cNvPicPr>
          <p:nvPr/>
        </p:nvPicPr>
        <p:blipFill>
          <a:blip r:embed="rId3"/>
          <a:stretch>
            <a:fillRect/>
          </a:stretch>
        </p:blipFill>
        <p:spPr>
          <a:xfrm>
            <a:off x="0" y="3328366"/>
            <a:ext cx="4373696" cy="3479626"/>
          </a:xfrm>
          <a:prstGeom prst="rect">
            <a:avLst/>
          </a:prstGeom>
        </p:spPr>
      </p:pic>
      <p:pic>
        <p:nvPicPr>
          <p:cNvPr id="9" name="Grafik 8" descr="Ein Bild, das Text, Screenshot, medizinische Bildgebung enthält.&#10;&#10;Automatisch generierte Beschreibung">
            <a:extLst>
              <a:ext uri="{FF2B5EF4-FFF2-40B4-BE49-F238E27FC236}">
                <a16:creationId xmlns:a16="http://schemas.microsoft.com/office/drawing/2014/main" id="{BA8C0A36-487C-83F2-AC4C-E2C5CAB03F2E}"/>
              </a:ext>
            </a:extLst>
          </p:cNvPr>
          <p:cNvPicPr>
            <a:picLocks noChangeAspect="1"/>
          </p:cNvPicPr>
          <p:nvPr/>
        </p:nvPicPr>
        <p:blipFill>
          <a:blip r:embed="rId4"/>
          <a:stretch>
            <a:fillRect/>
          </a:stretch>
        </p:blipFill>
        <p:spPr>
          <a:xfrm>
            <a:off x="7709566" y="3378374"/>
            <a:ext cx="4482434" cy="3479625"/>
          </a:xfrm>
          <a:prstGeom prst="rect">
            <a:avLst/>
          </a:prstGeom>
        </p:spPr>
      </p:pic>
      <p:sp>
        <p:nvSpPr>
          <p:cNvPr id="11" name="Rechteck 10">
            <a:extLst>
              <a:ext uri="{FF2B5EF4-FFF2-40B4-BE49-F238E27FC236}">
                <a16:creationId xmlns:a16="http://schemas.microsoft.com/office/drawing/2014/main" id="{09D21398-B3C8-202E-40E5-013D7A530636}"/>
              </a:ext>
            </a:extLst>
          </p:cNvPr>
          <p:cNvSpPr/>
          <p:nvPr/>
        </p:nvSpPr>
        <p:spPr>
          <a:xfrm>
            <a:off x="0" y="3185578"/>
            <a:ext cx="4353499" cy="3672421"/>
          </a:xfrm>
          <a:prstGeom prst="rect">
            <a:avLst/>
          </a:prstGeom>
          <a:noFill/>
          <a:ln w="63500">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D7E3C4F9-A1C1-BF16-6F3C-99A451B4DDB3}"/>
              </a:ext>
            </a:extLst>
          </p:cNvPr>
          <p:cNvSpPr/>
          <p:nvPr/>
        </p:nvSpPr>
        <p:spPr>
          <a:xfrm>
            <a:off x="6334698" y="3649903"/>
            <a:ext cx="1034667" cy="2508526"/>
          </a:xfrm>
          <a:prstGeom prst="rect">
            <a:avLst/>
          </a:prstGeom>
          <a:noFill/>
          <a:ln w="44450">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E4AE0675-7C81-1BDF-912C-C6EE3DB25E78}"/>
              </a:ext>
            </a:extLst>
          </p:cNvPr>
          <p:cNvSpPr/>
          <p:nvPr/>
        </p:nvSpPr>
        <p:spPr>
          <a:xfrm>
            <a:off x="7818306" y="3184117"/>
            <a:ext cx="4353499" cy="3672421"/>
          </a:xfrm>
          <a:prstGeom prst="rect">
            <a:avLst/>
          </a:prstGeom>
          <a:noFill/>
          <a:ln w="63500">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5B759E4A-E8BF-58C8-D4A4-2E435FCCDEBC}"/>
              </a:ext>
            </a:extLst>
          </p:cNvPr>
          <p:cNvSpPr/>
          <p:nvPr/>
        </p:nvSpPr>
        <p:spPr>
          <a:xfrm>
            <a:off x="4740926" y="3649903"/>
            <a:ext cx="2618342" cy="2508526"/>
          </a:xfrm>
          <a:prstGeom prst="rect">
            <a:avLst/>
          </a:prstGeom>
          <a:noFill/>
          <a:ln w="4445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195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9870A2-2219-8714-356E-9BBF9F8A67CD}"/>
              </a:ext>
            </a:extLst>
          </p:cNvPr>
          <p:cNvSpPr>
            <a:spLocks noGrp="1"/>
          </p:cNvSpPr>
          <p:nvPr>
            <p:ph type="title"/>
          </p:nvPr>
        </p:nvSpPr>
        <p:spPr/>
        <p:txBody>
          <a:bodyPr/>
          <a:lstStyle/>
          <a:p>
            <a:r>
              <a:rPr lang="en-US" dirty="0"/>
              <a:t>What about the levels?</a:t>
            </a:r>
          </a:p>
        </p:txBody>
      </p:sp>
      <p:pic>
        <p:nvPicPr>
          <p:cNvPr id="15" name="Grafik 14" descr="Ein Bild, das Text, Screenshot enthält.&#10;&#10;Automatisch generierte Beschreibung">
            <a:extLst>
              <a:ext uri="{FF2B5EF4-FFF2-40B4-BE49-F238E27FC236}">
                <a16:creationId xmlns:a16="http://schemas.microsoft.com/office/drawing/2014/main" id="{F8D3AC58-9373-2830-A632-8A0B6A8FF73F}"/>
              </a:ext>
            </a:extLst>
          </p:cNvPr>
          <p:cNvPicPr>
            <a:picLocks noChangeAspect="1"/>
          </p:cNvPicPr>
          <p:nvPr/>
        </p:nvPicPr>
        <p:blipFill>
          <a:blip r:embed="rId2"/>
          <a:stretch>
            <a:fillRect/>
          </a:stretch>
        </p:blipFill>
        <p:spPr>
          <a:xfrm>
            <a:off x="82063" y="2495061"/>
            <a:ext cx="4724400" cy="3797300"/>
          </a:xfrm>
          <a:prstGeom prst="rect">
            <a:avLst/>
          </a:prstGeom>
        </p:spPr>
      </p:pic>
      <p:pic>
        <p:nvPicPr>
          <p:cNvPr id="17" name="Grafik 16" descr="Ein Bild, das Text, Screenshot, medizinische Bildgebung enthält.&#10;&#10;Automatisch generierte Beschreibung">
            <a:extLst>
              <a:ext uri="{FF2B5EF4-FFF2-40B4-BE49-F238E27FC236}">
                <a16:creationId xmlns:a16="http://schemas.microsoft.com/office/drawing/2014/main" id="{F0B8AA73-BCFA-A68E-AE18-5AB423511E9A}"/>
              </a:ext>
            </a:extLst>
          </p:cNvPr>
          <p:cNvPicPr>
            <a:picLocks noChangeAspect="1"/>
          </p:cNvPicPr>
          <p:nvPr/>
        </p:nvPicPr>
        <p:blipFill>
          <a:blip r:embed="rId3"/>
          <a:srcRect l="5087"/>
          <a:stretch/>
        </p:blipFill>
        <p:spPr>
          <a:xfrm>
            <a:off x="3936024" y="2495061"/>
            <a:ext cx="4484076" cy="3797300"/>
          </a:xfrm>
          <a:prstGeom prst="rect">
            <a:avLst/>
          </a:prstGeom>
        </p:spPr>
      </p:pic>
      <p:pic>
        <p:nvPicPr>
          <p:cNvPr id="19" name="Grafik 18" descr="Ein Bild, das Text, Screenshot, medizinische Bildgebung enthält.&#10;&#10;Automatisch generierte Beschreibung">
            <a:extLst>
              <a:ext uri="{FF2B5EF4-FFF2-40B4-BE49-F238E27FC236}">
                <a16:creationId xmlns:a16="http://schemas.microsoft.com/office/drawing/2014/main" id="{55F46755-B9E9-3C8E-7368-41397D8C4F72}"/>
              </a:ext>
            </a:extLst>
          </p:cNvPr>
          <p:cNvPicPr>
            <a:picLocks noChangeAspect="1"/>
          </p:cNvPicPr>
          <p:nvPr/>
        </p:nvPicPr>
        <p:blipFill>
          <a:blip r:embed="rId4"/>
          <a:srcRect l="4715"/>
          <a:stretch/>
        </p:blipFill>
        <p:spPr>
          <a:xfrm>
            <a:off x="7549663" y="2495061"/>
            <a:ext cx="4501659" cy="3797300"/>
          </a:xfrm>
          <a:prstGeom prst="rect">
            <a:avLst/>
          </a:prstGeom>
        </p:spPr>
      </p:pic>
      <p:sp>
        <p:nvSpPr>
          <p:cNvPr id="20" name="Textfeld 19">
            <a:extLst>
              <a:ext uri="{FF2B5EF4-FFF2-40B4-BE49-F238E27FC236}">
                <a16:creationId xmlns:a16="http://schemas.microsoft.com/office/drawing/2014/main" id="{C7C4FDFC-0943-A4C5-E5AC-8F9C5BC4D5B8}"/>
              </a:ext>
            </a:extLst>
          </p:cNvPr>
          <p:cNvSpPr txBox="1"/>
          <p:nvPr/>
        </p:nvSpPr>
        <p:spPr>
          <a:xfrm>
            <a:off x="1192824" y="1586019"/>
            <a:ext cx="1628972" cy="923330"/>
          </a:xfrm>
          <a:prstGeom prst="rect">
            <a:avLst/>
          </a:prstGeom>
          <a:noFill/>
        </p:spPr>
        <p:txBody>
          <a:bodyPr wrap="none" rtlCol="0">
            <a:spAutoFit/>
          </a:bodyPr>
          <a:lstStyle/>
          <a:p>
            <a:pPr algn="ctr"/>
            <a:r>
              <a:rPr lang="en-US" dirty="0"/>
              <a:t>10 Levels</a:t>
            </a:r>
          </a:p>
          <a:p>
            <a:pPr algn="ctr"/>
            <a:r>
              <a:rPr lang="en-US" dirty="0"/>
              <a:t>1200 dpi | .</a:t>
            </a:r>
            <a:r>
              <a:rPr lang="en-US" dirty="0" err="1"/>
              <a:t>png</a:t>
            </a:r>
            <a:endParaRPr lang="en-US" dirty="0"/>
          </a:p>
          <a:p>
            <a:pPr algn="ctr"/>
            <a:r>
              <a:rPr lang="en-US" dirty="0"/>
              <a:t>427 kB</a:t>
            </a:r>
          </a:p>
        </p:txBody>
      </p:sp>
      <p:sp>
        <p:nvSpPr>
          <p:cNvPr id="21" name="Textfeld 20">
            <a:extLst>
              <a:ext uri="{FF2B5EF4-FFF2-40B4-BE49-F238E27FC236}">
                <a16:creationId xmlns:a16="http://schemas.microsoft.com/office/drawing/2014/main" id="{A7B13654-DE9B-08DE-EC4B-51A981E8E6CE}"/>
              </a:ext>
            </a:extLst>
          </p:cNvPr>
          <p:cNvSpPr txBox="1"/>
          <p:nvPr/>
        </p:nvSpPr>
        <p:spPr>
          <a:xfrm>
            <a:off x="4806463" y="1586019"/>
            <a:ext cx="1628972" cy="923330"/>
          </a:xfrm>
          <a:prstGeom prst="rect">
            <a:avLst/>
          </a:prstGeom>
          <a:noFill/>
        </p:spPr>
        <p:txBody>
          <a:bodyPr wrap="none" rtlCol="0">
            <a:spAutoFit/>
          </a:bodyPr>
          <a:lstStyle/>
          <a:p>
            <a:pPr algn="ctr"/>
            <a:r>
              <a:rPr lang="en-US" dirty="0"/>
              <a:t>100 Levels</a:t>
            </a:r>
          </a:p>
          <a:p>
            <a:pPr algn="ctr"/>
            <a:r>
              <a:rPr lang="en-US" dirty="0"/>
              <a:t>1200 dpi | .</a:t>
            </a:r>
            <a:r>
              <a:rPr lang="en-US" dirty="0" err="1"/>
              <a:t>png</a:t>
            </a:r>
            <a:endParaRPr lang="en-US" dirty="0"/>
          </a:p>
          <a:p>
            <a:pPr algn="ctr"/>
            <a:r>
              <a:rPr lang="en-US" dirty="0"/>
              <a:t>732 kB</a:t>
            </a:r>
          </a:p>
        </p:txBody>
      </p:sp>
      <p:sp>
        <p:nvSpPr>
          <p:cNvPr id="22" name="Textfeld 21">
            <a:extLst>
              <a:ext uri="{FF2B5EF4-FFF2-40B4-BE49-F238E27FC236}">
                <a16:creationId xmlns:a16="http://schemas.microsoft.com/office/drawing/2014/main" id="{D6336FBD-961E-8EF8-C762-C9AF5805656D}"/>
              </a:ext>
            </a:extLst>
          </p:cNvPr>
          <p:cNvSpPr txBox="1"/>
          <p:nvPr/>
        </p:nvSpPr>
        <p:spPr>
          <a:xfrm>
            <a:off x="8660424" y="1586019"/>
            <a:ext cx="1628972" cy="923330"/>
          </a:xfrm>
          <a:prstGeom prst="rect">
            <a:avLst/>
          </a:prstGeom>
          <a:noFill/>
        </p:spPr>
        <p:txBody>
          <a:bodyPr wrap="none" rtlCol="0">
            <a:spAutoFit/>
          </a:bodyPr>
          <a:lstStyle/>
          <a:p>
            <a:pPr algn="ctr"/>
            <a:r>
              <a:rPr lang="en-US" dirty="0"/>
              <a:t>256 Levels</a:t>
            </a:r>
          </a:p>
          <a:p>
            <a:pPr algn="ctr"/>
            <a:r>
              <a:rPr lang="en-US" dirty="0"/>
              <a:t>1200 dpi | .</a:t>
            </a:r>
            <a:r>
              <a:rPr lang="en-US" dirty="0" err="1"/>
              <a:t>png</a:t>
            </a:r>
            <a:endParaRPr lang="en-US" dirty="0"/>
          </a:p>
          <a:p>
            <a:pPr algn="ctr"/>
            <a:r>
              <a:rPr lang="en-US" dirty="0"/>
              <a:t>944 kB</a:t>
            </a:r>
          </a:p>
        </p:txBody>
      </p:sp>
      <p:sp>
        <p:nvSpPr>
          <p:cNvPr id="23" name="Textfeld 22">
            <a:extLst>
              <a:ext uri="{FF2B5EF4-FFF2-40B4-BE49-F238E27FC236}">
                <a16:creationId xmlns:a16="http://schemas.microsoft.com/office/drawing/2014/main" id="{7DD70232-225B-0F26-564B-322649D1EEF4}"/>
              </a:ext>
            </a:extLst>
          </p:cNvPr>
          <p:cNvSpPr txBox="1"/>
          <p:nvPr/>
        </p:nvSpPr>
        <p:spPr>
          <a:xfrm>
            <a:off x="0" y="6254260"/>
            <a:ext cx="12192000" cy="646331"/>
          </a:xfrm>
          <a:prstGeom prst="rect">
            <a:avLst/>
          </a:prstGeom>
          <a:noFill/>
        </p:spPr>
        <p:txBody>
          <a:bodyPr wrap="square" rtlCol="0">
            <a:spAutoFit/>
          </a:bodyPr>
          <a:lstStyle/>
          <a:p>
            <a:r>
              <a:rPr lang="en-US" dirty="0"/>
              <a:t>Max available: 256 color levels from color maps – but I do not see any improvement between 100 and 256 levels (so far, I used 100 levels as a compromise to file size) – I will probably change to 256 since its not that much bigger</a:t>
            </a:r>
          </a:p>
        </p:txBody>
      </p:sp>
    </p:spTree>
    <p:extLst>
      <p:ext uri="{BB962C8B-B14F-4D97-AF65-F5344CB8AC3E}">
        <p14:creationId xmlns:p14="http://schemas.microsoft.com/office/powerpoint/2010/main" val="4282280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AE7F38-3E4B-9DFC-1065-190855523523}"/>
              </a:ext>
            </a:extLst>
          </p:cNvPr>
          <p:cNvSpPr>
            <a:spLocks noGrp="1"/>
          </p:cNvSpPr>
          <p:nvPr>
            <p:ph type="title"/>
          </p:nvPr>
        </p:nvSpPr>
        <p:spPr/>
        <p:txBody>
          <a:bodyPr/>
          <a:lstStyle/>
          <a:p>
            <a:r>
              <a:rPr lang="en-US" dirty="0" err="1"/>
              <a:t>Matplotlibs</a:t>
            </a:r>
            <a:r>
              <a:rPr lang="en-US" dirty="0"/>
              <a:t> </a:t>
            </a:r>
            <a:r>
              <a:rPr lang="en-US" dirty="0" err="1"/>
              <a:t>Pcolormesh</a:t>
            </a:r>
            <a:endParaRPr lang="en-US" dirty="0"/>
          </a:p>
        </p:txBody>
      </p:sp>
      <p:sp>
        <p:nvSpPr>
          <p:cNvPr id="3" name="Inhaltsplatzhalter 2">
            <a:extLst>
              <a:ext uri="{FF2B5EF4-FFF2-40B4-BE49-F238E27FC236}">
                <a16:creationId xmlns:a16="http://schemas.microsoft.com/office/drawing/2014/main" id="{3506ABF0-44D0-64DB-0E08-43AF2A0A3D69}"/>
              </a:ext>
            </a:extLst>
          </p:cNvPr>
          <p:cNvSpPr>
            <a:spLocks noGrp="1"/>
          </p:cNvSpPr>
          <p:nvPr>
            <p:ph idx="1"/>
          </p:nvPr>
        </p:nvSpPr>
        <p:spPr/>
        <p:txBody>
          <a:bodyPr>
            <a:normAutofit lnSpcReduction="10000"/>
          </a:bodyPr>
          <a:lstStyle/>
          <a:p>
            <a:r>
              <a:rPr lang="en-US" dirty="0"/>
              <a:t>Takes X, Y arrays that give the corners of rectangles that are assigned a signal value</a:t>
            </a:r>
          </a:p>
          <a:p>
            <a:pPr>
              <a:buFont typeface="Wingdings" pitchFamily="2" charset="2"/>
              <a:buChar char="Ø"/>
            </a:pPr>
            <a:r>
              <a:rPr lang="en-US" dirty="0"/>
              <a:t>I have to generate the edges from the X, Y arrays in my code, since these arrays give the middle coordinate of each pixel</a:t>
            </a:r>
          </a:p>
          <a:p>
            <a:pPr>
              <a:buFont typeface="Wingdings" pitchFamily="2" charset="2"/>
              <a:buChar char="Ø"/>
            </a:pPr>
            <a:r>
              <a:rPr lang="en-US" dirty="0"/>
              <a:t>I subtract half the step size to the next pixel to achieve this for every pixel</a:t>
            </a:r>
          </a:p>
          <a:p>
            <a:r>
              <a:rPr lang="en-US" dirty="0"/>
              <a:t>Same signal color assignment as before</a:t>
            </a:r>
          </a:p>
          <a:p>
            <a:pPr>
              <a:buFont typeface="Wingdings" pitchFamily="2" charset="2"/>
              <a:buChar char="Ø"/>
            </a:pPr>
            <a:r>
              <a:rPr lang="en-US" dirty="0"/>
              <a:t>Advantage: Rectangles can have different sizes, and thus, the spacings in between diodes (with no signal information) can be illustrated.</a:t>
            </a:r>
          </a:p>
          <a:p>
            <a:pPr>
              <a:buFont typeface="Wingdings" pitchFamily="2" charset="2"/>
              <a:buChar char="Ø"/>
            </a:pPr>
            <a:endParaRPr lang="en-US" dirty="0"/>
          </a:p>
        </p:txBody>
      </p:sp>
    </p:spTree>
    <p:extLst>
      <p:ext uri="{BB962C8B-B14F-4D97-AF65-F5344CB8AC3E}">
        <p14:creationId xmlns:p14="http://schemas.microsoft.com/office/powerpoint/2010/main" val="326666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9E1AA5-C95D-1505-162F-A5C9686F09F1}"/>
              </a:ext>
            </a:extLst>
          </p:cNvPr>
          <p:cNvSpPr>
            <a:spLocks noGrp="1"/>
          </p:cNvSpPr>
          <p:nvPr>
            <p:ph type="title"/>
          </p:nvPr>
        </p:nvSpPr>
        <p:spPr/>
        <p:txBody>
          <a:bodyPr/>
          <a:lstStyle/>
          <a:p>
            <a:r>
              <a:rPr lang="en-US" dirty="0"/>
              <a:t>Some remarks</a:t>
            </a:r>
          </a:p>
        </p:txBody>
      </p:sp>
      <p:sp>
        <p:nvSpPr>
          <p:cNvPr id="3" name="Inhaltsplatzhalter 2">
            <a:extLst>
              <a:ext uri="{FF2B5EF4-FFF2-40B4-BE49-F238E27FC236}">
                <a16:creationId xmlns:a16="http://schemas.microsoft.com/office/drawing/2014/main" id="{DF8CD155-2472-1A9A-79FC-BBF0C20ADB43}"/>
              </a:ext>
            </a:extLst>
          </p:cNvPr>
          <p:cNvSpPr>
            <a:spLocks noGrp="1"/>
          </p:cNvSpPr>
          <p:nvPr>
            <p:ph idx="1"/>
          </p:nvPr>
        </p:nvSpPr>
        <p:spPr>
          <a:xfrm>
            <a:off x="838200" y="1460500"/>
            <a:ext cx="10515600" cy="5032375"/>
          </a:xfrm>
        </p:spPr>
        <p:txBody>
          <a:bodyPr>
            <a:normAutofit fontScale="92500" lnSpcReduction="20000"/>
          </a:bodyPr>
          <a:lstStyle/>
          <a:p>
            <a:pPr marL="0" indent="0">
              <a:buNone/>
            </a:pPr>
            <a:r>
              <a:rPr lang="en-US" dirty="0"/>
              <a:t>This presentation is made to compare in between different ways to create images from our data.</a:t>
            </a:r>
          </a:p>
          <a:p>
            <a:pPr marL="0" indent="0">
              <a:buNone/>
            </a:pPr>
            <a:r>
              <a:rPr lang="en-US" dirty="0"/>
              <a:t>I will compare the 3 functions in Python’s Matplotlib I tested.</a:t>
            </a:r>
          </a:p>
          <a:p>
            <a:pPr marL="0" indent="0">
              <a:buNone/>
            </a:pPr>
            <a:r>
              <a:rPr lang="en-US" dirty="0"/>
              <a:t>I will also compare different color scales and different resolutions of the images.</a:t>
            </a:r>
          </a:p>
          <a:p>
            <a:pPr marL="0" indent="0">
              <a:buNone/>
            </a:pPr>
            <a:endParaRPr lang="en-US" dirty="0"/>
          </a:p>
          <a:p>
            <a:pPr marL="0" indent="0">
              <a:buNone/>
            </a:pPr>
            <a:r>
              <a:rPr lang="en-US" dirty="0"/>
              <a:t>This presentation is made to document the effort invested into image creation – especially to ease any adaptations to the image style in the future! Feel free to look at the comparisons and share your thoughts!</a:t>
            </a:r>
          </a:p>
          <a:p>
            <a:pPr marL="0" indent="0">
              <a:buNone/>
            </a:pPr>
            <a:r>
              <a:rPr lang="en-US" dirty="0"/>
              <a:t>This is not intended to be a code documentation, but some parts of my code will be explained here. However, I will not introduce all classes or functions I use in my code (as this is not needed for the understanding).</a:t>
            </a:r>
          </a:p>
          <a:p>
            <a:pPr marL="0" indent="0">
              <a:buNone/>
            </a:pPr>
            <a:r>
              <a:rPr lang="en-US" dirty="0"/>
              <a:t>For further detailed explanation of the plotting functions consult </a:t>
            </a:r>
            <a:r>
              <a:rPr lang="en-US" dirty="0" err="1"/>
              <a:t>Matplotlibs</a:t>
            </a:r>
            <a:r>
              <a:rPr lang="en-US" dirty="0"/>
              <a:t> (“</a:t>
            </a:r>
            <a:r>
              <a:rPr lang="en-US" dirty="0" err="1"/>
              <a:t>Mpls</a:t>
            </a:r>
            <a:r>
              <a:rPr lang="en-US" dirty="0"/>
              <a:t>”) documentation: </a:t>
            </a:r>
            <a:r>
              <a:rPr lang="en-US" dirty="0">
                <a:hlinkClick r:id="rId2"/>
              </a:rPr>
              <a:t>https://matplotlib.org/stable/</a:t>
            </a:r>
            <a:r>
              <a:rPr lang="en-US" dirty="0"/>
              <a:t> </a:t>
            </a:r>
          </a:p>
        </p:txBody>
      </p:sp>
    </p:spTree>
    <p:extLst>
      <p:ext uri="{BB962C8B-B14F-4D97-AF65-F5344CB8AC3E}">
        <p14:creationId xmlns:p14="http://schemas.microsoft.com/office/powerpoint/2010/main" val="2463862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BAC5E4-D88A-3ED8-9ABB-C1B2B91511C9}"/>
              </a:ext>
            </a:extLst>
          </p:cNvPr>
          <p:cNvSpPr>
            <a:spLocks noGrp="1"/>
          </p:cNvSpPr>
          <p:nvPr>
            <p:ph type="title"/>
          </p:nvPr>
        </p:nvSpPr>
        <p:spPr/>
        <p:txBody>
          <a:bodyPr/>
          <a:lstStyle/>
          <a:p>
            <a:r>
              <a:rPr lang="en-US" dirty="0"/>
              <a:t>How </a:t>
            </a:r>
            <a:r>
              <a:rPr lang="en-US" dirty="0" err="1"/>
              <a:t>Pcolormesh</a:t>
            </a:r>
            <a:r>
              <a:rPr lang="en-US" dirty="0"/>
              <a:t> looks</a:t>
            </a:r>
          </a:p>
        </p:txBody>
      </p:sp>
      <p:pic>
        <p:nvPicPr>
          <p:cNvPr id="7" name="Grafik 6" descr="Ein Bild, das Text, Screenshot, medizinische Bildgebung enthält.&#10;&#10;Automatisch generierte Beschreibung">
            <a:extLst>
              <a:ext uri="{FF2B5EF4-FFF2-40B4-BE49-F238E27FC236}">
                <a16:creationId xmlns:a16="http://schemas.microsoft.com/office/drawing/2014/main" id="{39C074D7-A422-423F-8AC2-A65B40550090}"/>
              </a:ext>
            </a:extLst>
          </p:cNvPr>
          <p:cNvPicPr>
            <a:picLocks noChangeAspect="1"/>
          </p:cNvPicPr>
          <p:nvPr/>
        </p:nvPicPr>
        <p:blipFill>
          <a:blip r:embed="rId2"/>
          <a:stretch>
            <a:fillRect/>
          </a:stretch>
        </p:blipFill>
        <p:spPr>
          <a:xfrm>
            <a:off x="2741364" y="1450797"/>
            <a:ext cx="6709272" cy="5407203"/>
          </a:xfrm>
          <a:prstGeom prst="rect">
            <a:avLst/>
          </a:prstGeom>
        </p:spPr>
      </p:pic>
      <p:sp>
        <p:nvSpPr>
          <p:cNvPr id="9" name="Textfeld 8">
            <a:extLst>
              <a:ext uri="{FF2B5EF4-FFF2-40B4-BE49-F238E27FC236}">
                <a16:creationId xmlns:a16="http://schemas.microsoft.com/office/drawing/2014/main" id="{8D281587-7ED6-0ACC-26E5-9E52C8C4ED1A}"/>
              </a:ext>
            </a:extLst>
          </p:cNvPr>
          <p:cNvSpPr txBox="1"/>
          <p:nvPr/>
        </p:nvSpPr>
        <p:spPr>
          <a:xfrm>
            <a:off x="67456" y="3429000"/>
            <a:ext cx="2673908" cy="1200329"/>
          </a:xfrm>
          <a:prstGeom prst="rect">
            <a:avLst/>
          </a:prstGeom>
          <a:noFill/>
        </p:spPr>
        <p:txBody>
          <a:bodyPr wrap="square" rtlCol="0">
            <a:spAutoFit/>
          </a:bodyPr>
          <a:lstStyle/>
          <a:p>
            <a:r>
              <a:rPr lang="en-US" b="1" dirty="0"/>
              <a:t>Because of oversampling the diode spacing is negligible here!</a:t>
            </a:r>
          </a:p>
        </p:txBody>
      </p:sp>
    </p:spTree>
    <p:extLst>
      <p:ext uri="{BB962C8B-B14F-4D97-AF65-F5344CB8AC3E}">
        <p14:creationId xmlns:p14="http://schemas.microsoft.com/office/powerpoint/2010/main" val="616168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FF7DD-9894-5F7B-E32C-D40333281CB0}"/>
              </a:ext>
            </a:extLst>
          </p:cNvPr>
          <p:cNvSpPr>
            <a:spLocks noGrp="1"/>
          </p:cNvSpPr>
          <p:nvPr>
            <p:ph type="title"/>
          </p:nvPr>
        </p:nvSpPr>
        <p:spPr/>
        <p:txBody>
          <a:bodyPr/>
          <a:lstStyle/>
          <a:p>
            <a:r>
              <a:rPr lang="en-US" dirty="0"/>
              <a:t>Different example (diode spacing visible)</a:t>
            </a:r>
          </a:p>
        </p:txBody>
      </p:sp>
      <p:pic>
        <p:nvPicPr>
          <p:cNvPr id="5" name="Grafik 4" descr="Ein Bild, das Text, Screenshot, Schwarzweiß, Schwarz enthält.&#10;&#10;Automatisch generierte Beschreibung">
            <a:extLst>
              <a:ext uri="{FF2B5EF4-FFF2-40B4-BE49-F238E27FC236}">
                <a16:creationId xmlns:a16="http://schemas.microsoft.com/office/drawing/2014/main" id="{BE7EDA21-8171-7BDE-A848-31F9166B9F0E}"/>
              </a:ext>
            </a:extLst>
          </p:cNvPr>
          <p:cNvPicPr>
            <a:picLocks noChangeAspect="1"/>
          </p:cNvPicPr>
          <p:nvPr/>
        </p:nvPicPr>
        <p:blipFill>
          <a:blip r:embed="rId3"/>
          <a:stretch>
            <a:fillRect/>
          </a:stretch>
        </p:blipFill>
        <p:spPr>
          <a:xfrm>
            <a:off x="0" y="1560330"/>
            <a:ext cx="6489664" cy="5230214"/>
          </a:xfrm>
          <a:prstGeom prst="rect">
            <a:avLst/>
          </a:prstGeom>
        </p:spPr>
      </p:pic>
      <p:pic>
        <p:nvPicPr>
          <p:cNvPr id="6" name="Grafik 5" descr="Ein Bild, das Text, Screenshot, Schwarzweiß, Schwarz enthält.&#10;&#10;Automatisch generierte Beschreibung">
            <a:extLst>
              <a:ext uri="{FF2B5EF4-FFF2-40B4-BE49-F238E27FC236}">
                <a16:creationId xmlns:a16="http://schemas.microsoft.com/office/drawing/2014/main" id="{EFCD450E-9BAF-E334-A864-2F753B26BDC7}"/>
              </a:ext>
            </a:extLst>
          </p:cNvPr>
          <p:cNvPicPr>
            <a:picLocks noChangeAspect="1"/>
          </p:cNvPicPr>
          <p:nvPr/>
        </p:nvPicPr>
        <p:blipFill>
          <a:blip r:embed="rId3"/>
          <a:srcRect l="30336" t="54000" r="59269" b="37115"/>
          <a:stretch/>
        </p:blipFill>
        <p:spPr>
          <a:xfrm>
            <a:off x="6753070" y="1866951"/>
            <a:ext cx="5026536" cy="3462729"/>
          </a:xfrm>
          <a:prstGeom prst="rect">
            <a:avLst/>
          </a:prstGeom>
          <a:ln w="38100">
            <a:solidFill>
              <a:srgbClr val="FF0000"/>
            </a:solidFill>
          </a:ln>
        </p:spPr>
      </p:pic>
      <p:sp>
        <p:nvSpPr>
          <p:cNvPr id="7" name="Rechteck 6">
            <a:extLst>
              <a:ext uri="{FF2B5EF4-FFF2-40B4-BE49-F238E27FC236}">
                <a16:creationId xmlns:a16="http://schemas.microsoft.com/office/drawing/2014/main" id="{89AB08B3-6704-2995-A5D0-A6AC6A2F4116}"/>
              </a:ext>
            </a:extLst>
          </p:cNvPr>
          <p:cNvSpPr/>
          <p:nvPr/>
        </p:nvSpPr>
        <p:spPr>
          <a:xfrm>
            <a:off x="1948721" y="4362138"/>
            <a:ext cx="689548" cy="4197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0E7FA076-773A-1805-9CC9-67E9E746F6AD}"/>
              </a:ext>
            </a:extLst>
          </p:cNvPr>
          <p:cNvSpPr txBox="1"/>
          <p:nvPr/>
        </p:nvSpPr>
        <p:spPr>
          <a:xfrm>
            <a:off x="6753070" y="5505943"/>
            <a:ext cx="5026536" cy="1200329"/>
          </a:xfrm>
          <a:prstGeom prst="rect">
            <a:avLst/>
          </a:prstGeom>
          <a:noFill/>
        </p:spPr>
        <p:txBody>
          <a:bodyPr wrap="square" rtlCol="0">
            <a:spAutoFit/>
          </a:bodyPr>
          <a:lstStyle/>
          <a:p>
            <a:r>
              <a:rPr lang="en-US" dirty="0"/>
              <a:t>This function resembles the real image information obtained in measurement! (The missing information for the diode spacing is interpolated between the two neighbor cells)</a:t>
            </a:r>
          </a:p>
        </p:txBody>
      </p:sp>
    </p:spTree>
    <p:extLst>
      <p:ext uri="{BB962C8B-B14F-4D97-AF65-F5344CB8AC3E}">
        <p14:creationId xmlns:p14="http://schemas.microsoft.com/office/powerpoint/2010/main" val="2516010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B15451-85CE-A2D3-67D6-F045B1986C09}"/>
              </a:ext>
            </a:extLst>
          </p:cNvPr>
          <p:cNvSpPr>
            <a:spLocks noGrp="1"/>
          </p:cNvSpPr>
          <p:nvPr>
            <p:ph type="title"/>
          </p:nvPr>
        </p:nvSpPr>
        <p:spPr/>
        <p:txBody>
          <a:bodyPr/>
          <a:lstStyle/>
          <a:p>
            <a:r>
              <a:rPr lang="en-US" dirty="0" err="1"/>
              <a:t>Matplotlibs</a:t>
            </a:r>
            <a:r>
              <a:rPr lang="en-US" dirty="0"/>
              <a:t> </a:t>
            </a:r>
            <a:r>
              <a:rPr lang="en-US" dirty="0" err="1"/>
              <a:t>Imshow</a:t>
            </a:r>
            <a:endParaRPr lang="en-US" dirty="0"/>
          </a:p>
        </p:txBody>
      </p:sp>
      <p:sp>
        <p:nvSpPr>
          <p:cNvPr id="3" name="Inhaltsplatzhalter 2">
            <a:extLst>
              <a:ext uri="{FF2B5EF4-FFF2-40B4-BE49-F238E27FC236}">
                <a16:creationId xmlns:a16="http://schemas.microsoft.com/office/drawing/2014/main" id="{6936A015-7B2C-D3B5-B507-D1F30E4DD6EC}"/>
              </a:ext>
            </a:extLst>
          </p:cNvPr>
          <p:cNvSpPr>
            <a:spLocks noGrp="1"/>
          </p:cNvSpPr>
          <p:nvPr>
            <p:ph idx="1"/>
          </p:nvPr>
        </p:nvSpPr>
        <p:spPr/>
        <p:txBody>
          <a:bodyPr>
            <a:normAutofit lnSpcReduction="10000"/>
          </a:bodyPr>
          <a:lstStyle/>
          <a:p>
            <a:pPr marL="0" indent="0">
              <a:buNone/>
            </a:pPr>
            <a:r>
              <a:rPr lang="en-US" dirty="0"/>
              <a:t>The standard for image illustration in Matplotlib / Python, but:</a:t>
            </a:r>
          </a:p>
          <a:p>
            <a:r>
              <a:rPr lang="en-US" dirty="0"/>
              <a:t>Takes 2D signal array, which values are assigned to a colourmap (as before)</a:t>
            </a:r>
          </a:p>
          <a:p>
            <a:r>
              <a:rPr lang="en-US" dirty="0"/>
              <a:t>The entries of this array are seen as equally sized pixels (The corners of the image are specified with the extent parameter, and thus the image is assigned to coordinate positions)</a:t>
            </a:r>
          </a:p>
          <a:p>
            <a:pPr>
              <a:buFont typeface="Wingdings" pitchFamily="2" charset="2"/>
              <a:buChar char="Ø"/>
            </a:pPr>
            <a:r>
              <a:rPr lang="en-US" dirty="0"/>
              <a:t>Gives nice functionality (e.g. the image is automatically scaled to a scale-true size; interpolation options are available; etc.)</a:t>
            </a:r>
          </a:p>
          <a:p>
            <a:pPr>
              <a:buFont typeface="Wingdings" pitchFamily="2" charset="2"/>
              <a:buChar char="Ø"/>
            </a:pPr>
            <a:r>
              <a:rPr lang="en-US" dirty="0"/>
              <a:t>But the data from measurements needs to be converted into equally sized pixels (which is what I did with some extra code)</a:t>
            </a:r>
          </a:p>
        </p:txBody>
      </p:sp>
    </p:spTree>
    <p:extLst>
      <p:ext uri="{BB962C8B-B14F-4D97-AF65-F5344CB8AC3E}">
        <p14:creationId xmlns:p14="http://schemas.microsoft.com/office/powerpoint/2010/main" val="4011449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D016E7-06F8-2618-EB95-DC0F72684C1E}"/>
              </a:ext>
            </a:extLst>
          </p:cNvPr>
          <p:cNvSpPr>
            <a:spLocks noGrp="1"/>
          </p:cNvSpPr>
          <p:nvPr>
            <p:ph type="title"/>
          </p:nvPr>
        </p:nvSpPr>
        <p:spPr/>
        <p:txBody>
          <a:bodyPr/>
          <a:lstStyle/>
          <a:p>
            <a:r>
              <a:rPr lang="en-US" dirty="0"/>
              <a:t>How </a:t>
            </a:r>
            <a:r>
              <a:rPr lang="en-US" dirty="0" err="1"/>
              <a:t>imshow</a:t>
            </a:r>
            <a:r>
              <a:rPr lang="en-US" dirty="0"/>
              <a:t> looks</a:t>
            </a:r>
          </a:p>
        </p:txBody>
      </p:sp>
      <p:pic>
        <p:nvPicPr>
          <p:cNvPr id="7" name="Grafik 6" descr="Ein Bild, das Text, Screenshot enthält.&#10;&#10;Automatisch generierte Beschreibung">
            <a:extLst>
              <a:ext uri="{FF2B5EF4-FFF2-40B4-BE49-F238E27FC236}">
                <a16:creationId xmlns:a16="http://schemas.microsoft.com/office/drawing/2014/main" id="{2F368134-98FE-8F2A-F8E4-077FD20AFD9F}"/>
              </a:ext>
            </a:extLst>
          </p:cNvPr>
          <p:cNvPicPr>
            <a:picLocks noChangeAspect="1"/>
          </p:cNvPicPr>
          <p:nvPr/>
        </p:nvPicPr>
        <p:blipFill>
          <a:blip r:embed="rId2"/>
          <a:stretch>
            <a:fillRect/>
          </a:stretch>
        </p:blipFill>
        <p:spPr>
          <a:xfrm>
            <a:off x="2869774" y="1426466"/>
            <a:ext cx="6452451" cy="5200223"/>
          </a:xfrm>
          <a:prstGeom prst="rect">
            <a:avLst/>
          </a:prstGeom>
        </p:spPr>
      </p:pic>
    </p:spTree>
    <p:extLst>
      <p:ext uri="{BB962C8B-B14F-4D97-AF65-F5344CB8AC3E}">
        <p14:creationId xmlns:p14="http://schemas.microsoft.com/office/powerpoint/2010/main" val="2914746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4571B9-5069-B1A4-AF56-33C90BCE208E}"/>
              </a:ext>
            </a:extLst>
          </p:cNvPr>
          <p:cNvSpPr>
            <a:spLocks noGrp="1"/>
          </p:cNvSpPr>
          <p:nvPr>
            <p:ph type="title"/>
          </p:nvPr>
        </p:nvSpPr>
        <p:spPr/>
        <p:txBody>
          <a:bodyPr/>
          <a:lstStyle/>
          <a:p>
            <a:r>
              <a:rPr lang="en-US" dirty="0" err="1"/>
              <a:t>Imshow</a:t>
            </a:r>
            <a:r>
              <a:rPr lang="en-US" dirty="0"/>
              <a:t> interpolation?</a:t>
            </a:r>
          </a:p>
        </p:txBody>
      </p:sp>
      <p:pic>
        <p:nvPicPr>
          <p:cNvPr id="10" name="Grafik 9">
            <a:extLst>
              <a:ext uri="{FF2B5EF4-FFF2-40B4-BE49-F238E27FC236}">
                <a16:creationId xmlns:a16="http://schemas.microsoft.com/office/drawing/2014/main" id="{C5AEDD98-4E51-F88C-A11F-B4A2CFBA5DD6}"/>
              </a:ext>
            </a:extLst>
          </p:cNvPr>
          <p:cNvPicPr>
            <a:picLocks noChangeAspect="1"/>
          </p:cNvPicPr>
          <p:nvPr/>
        </p:nvPicPr>
        <p:blipFill>
          <a:blip r:embed="rId3"/>
          <a:stretch>
            <a:fillRect/>
          </a:stretch>
        </p:blipFill>
        <p:spPr>
          <a:xfrm>
            <a:off x="838200" y="1199763"/>
            <a:ext cx="7772400" cy="5181600"/>
          </a:xfrm>
          <a:prstGeom prst="rect">
            <a:avLst/>
          </a:prstGeom>
        </p:spPr>
      </p:pic>
      <p:sp>
        <p:nvSpPr>
          <p:cNvPr id="11" name="Textfeld 10">
            <a:extLst>
              <a:ext uri="{FF2B5EF4-FFF2-40B4-BE49-F238E27FC236}">
                <a16:creationId xmlns:a16="http://schemas.microsoft.com/office/drawing/2014/main" id="{83979196-C573-FC0E-1CC4-A2806121523A}"/>
              </a:ext>
            </a:extLst>
          </p:cNvPr>
          <p:cNvSpPr txBox="1"/>
          <p:nvPr/>
        </p:nvSpPr>
        <p:spPr>
          <a:xfrm>
            <a:off x="838200" y="6027420"/>
            <a:ext cx="7772400" cy="707886"/>
          </a:xfrm>
          <a:prstGeom prst="rect">
            <a:avLst/>
          </a:prstGeom>
          <a:noFill/>
        </p:spPr>
        <p:txBody>
          <a:bodyPr wrap="square" rtlCol="0">
            <a:spAutoFit/>
          </a:bodyPr>
          <a:lstStyle/>
          <a:p>
            <a:r>
              <a:rPr lang="en-US" dirty="0"/>
              <a:t>From </a:t>
            </a:r>
            <a:r>
              <a:rPr lang="en-US" dirty="0" err="1"/>
              <a:t>Matpltlib</a:t>
            </a:r>
            <a:r>
              <a:rPr lang="en-US" dirty="0"/>
              <a:t> documentation: </a:t>
            </a:r>
            <a:r>
              <a:rPr lang="en-US" sz="1100" dirty="0"/>
              <a:t>https://</a:t>
            </a:r>
            <a:r>
              <a:rPr lang="en-US" sz="1100" dirty="0" err="1"/>
              <a:t>matplotlib.org</a:t>
            </a:r>
            <a:r>
              <a:rPr lang="en-US" sz="1100" dirty="0"/>
              <a:t>/stable/gallery/</a:t>
            </a:r>
            <a:r>
              <a:rPr lang="en-US" sz="1100" dirty="0" err="1"/>
              <a:t>images_contours_and_fields</a:t>
            </a:r>
            <a:r>
              <a:rPr lang="en-US" sz="1100" dirty="0"/>
              <a:t>/interpolation_methods.html#sphx-glr-gallery-images-contours-and-fields-interpolation-methods-py</a:t>
            </a:r>
          </a:p>
        </p:txBody>
      </p:sp>
      <p:sp>
        <p:nvSpPr>
          <p:cNvPr id="12" name="Textfeld 11">
            <a:extLst>
              <a:ext uri="{FF2B5EF4-FFF2-40B4-BE49-F238E27FC236}">
                <a16:creationId xmlns:a16="http://schemas.microsoft.com/office/drawing/2014/main" id="{2A92B29C-6C3D-7C3B-08E8-6F236910F8C4}"/>
              </a:ext>
            </a:extLst>
          </p:cNvPr>
          <p:cNvSpPr txBox="1"/>
          <p:nvPr/>
        </p:nvSpPr>
        <p:spPr>
          <a:xfrm>
            <a:off x="8610600" y="3020363"/>
            <a:ext cx="3581400" cy="2031325"/>
          </a:xfrm>
          <a:prstGeom prst="rect">
            <a:avLst/>
          </a:prstGeom>
          <a:noFill/>
        </p:spPr>
        <p:txBody>
          <a:bodyPr wrap="square" rtlCol="0">
            <a:spAutoFit/>
          </a:bodyPr>
          <a:lstStyle/>
          <a:p>
            <a:r>
              <a:rPr lang="en-US" dirty="0"/>
              <a:t>I tested all for several examples from our measurements!</a:t>
            </a:r>
          </a:p>
          <a:p>
            <a:endParaRPr lang="en-US" dirty="0"/>
          </a:p>
          <a:p>
            <a:r>
              <a:rPr lang="en-US" dirty="0"/>
              <a:t>But: Too long to put all into this presentation (also not possible on one slide) – so I focus on some important)</a:t>
            </a:r>
          </a:p>
        </p:txBody>
      </p:sp>
    </p:spTree>
    <p:extLst>
      <p:ext uri="{BB962C8B-B14F-4D97-AF65-F5344CB8AC3E}">
        <p14:creationId xmlns:p14="http://schemas.microsoft.com/office/powerpoint/2010/main" val="2570502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B2DAB9-0686-E089-29B1-17307AC74168}"/>
              </a:ext>
            </a:extLst>
          </p:cNvPr>
          <p:cNvSpPr>
            <a:spLocks noGrp="1"/>
          </p:cNvSpPr>
          <p:nvPr>
            <p:ph type="ctrTitle"/>
          </p:nvPr>
        </p:nvSpPr>
        <p:spPr/>
        <p:txBody>
          <a:bodyPr/>
          <a:lstStyle/>
          <a:p>
            <a:r>
              <a:rPr lang="en-US" dirty="0"/>
              <a:t>Example mouse foot </a:t>
            </a:r>
          </a:p>
        </p:txBody>
      </p:sp>
      <p:sp>
        <p:nvSpPr>
          <p:cNvPr id="3" name="Untertitel 2">
            <a:extLst>
              <a:ext uri="{FF2B5EF4-FFF2-40B4-BE49-F238E27FC236}">
                <a16:creationId xmlns:a16="http://schemas.microsoft.com/office/drawing/2014/main" id="{65165698-BFC1-9D7B-F13D-A1D2AD25B73D}"/>
              </a:ext>
            </a:extLst>
          </p:cNvPr>
          <p:cNvSpPr>
            <a:spLocks noGrp="1"/>
          </p:cNvSpPr>
          <p:nvPr>
            <p:ph type="subTitle" idx="1"/>
          </p:nvPr>
        </p:nvSpPr>
        <p:spPr/>
        <p:txBody>
          <a:bodyPr/>
          <a:lstStyle/>
          <a:p>
            <a:r>
              <a:rPr lang="en-US" dirty="0"/>
              <a:t>Intensity scale adapted </a:t>
            </a:r>
          </a:p>
          <a:p>
            <a:r>
              <a:rPr lang="en-US" dirty="0"/>
              <a:t>X-Ray image style</a:t>
            </a:r>
          </a:p>
        </p:txBody>
      </p:sp>
    </p:spTree>
    <p:extLst>
      <p:ext uri="{BB962C8B-B14F-4D97-AF65-F5344CB8AC3E}">
        <p14:creationId xmlns:p14="http://schemas.microsoft.com/office/powerpoint/2010/main" val="1069750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medizinische Bildgebung, Radiologie enthält.&#10;&#10;Automatisch generierte Beschreibung">
            <a:extLst>
              <a:ext uri="{FF2B5EF4-FFF2-40B4-BE49-F238E27FC236}">
                <a16:creationId xmlns:a16="http://schemas.microsoft.com/office/drawing/2014/main" id="{FBDE464F-9247-9047-BE5A-EF444E3E9057}"/>
              </a:ext>
            </a:extLst>
          </p:cNvPr>
          <p:cNvPicPr>
            <a:picLocks noChangeAspect="1"/>
          </p:cNvPicPr>
          <p:nvPr/>
        </p:nvPicPr>
        <p:blipFill>
          <a:blip r:embed="rId2"/>
          <a:stretch>
            <a:fillRect/>
          </a:stretch>
        </p:blipFill>
        <p:spPr>
          <a:xfrm>
            <a:off x="0" y="0"/>
            <a:ext cx="4711700" cy="3797300"/>
          </a:xfrm>
          <a:prstGeom prst="rect">
            <a:avLst/>
          </a:prstGeom>
        </p:spPr>
      </p:pic>
      <p:pic>
        <p:nvPicPr>
          <p:cNvPr id="7" name="Grafik 6" descr="Ein Bild, das Text, Screenshot, medizinische Bildgebung, Röntgenfilm enthält.&#10;&#10;Automatisch generierte Beschreibung">
            <a:extLst>
              <a:ext uri="{FF2B5EF4-FFF2-40B4-BE49-F238E27FC236}">
                <a16:creationId xmlns:a16="http://schemas.microsoft.com/office/drawing/2014/main" id="{86B37210-9EBE-12A4-909E-236484E5F0E2}"/>
              </a:ext>
            </a:extLst>
          </p:cNvPr>
          <p:cNvPicPr>
            <a:picLocks noChangeAspect="1"/>
          </p:cNvPicPr>
          <p:nvPr/>
        </p:nvPicPr>
        <p:blipFill>
          <a:blip r:embed="rId3"/>
          <a:stretch>
            <a:fillRect/>
          </a:stretch>
        </p:blipFill>
        <p:spPr>
          <a:xfrm>
            <a:off x="3740150" y="0"/>
            <a:ext cx="4711700" cy="3797300"/>
          </a:xfrm>
          <a:prstGeom prst="rect">
            <a:avLst/>
          </a:prstGeom>
        </p:spPr>
      </p:pic>
      <p:pic>
        <p:nvPicPr>
          <p:cNvPr id="9" name="Grafik 8" descr="Ein Bild, das Text, Screenshot, medizinische Bildgebung, Röntgenfilm enthält.&#10;&#10;Automatisch generierte Beschreibung">
            <a:extLst>
              <a:ext uri="{FF2B5EF4-FFF2-40B4-BE49-F238E27FC236}">
                <a16:creationId xmlns:a16="http://schemas.microsoft.com/office/drawing/2014/main" id="{6CA9E9E9-1DCA-B874-10BF-3C9441F30D41}"/>
              </a:ext>
            </a:extLst>
          </p:cNvPr>
          <p:cNvPicPr>
            <a:picLocks noChangeAspect="1"/>
          </p:cNvPicPr>
          <p:nvPr/>
        </p:nvPicPr>
        <p:blipFill>
          <a:blip r:embed="rId4"/>
          <a:stretch>
            <a:fillRect/>
          </a:stretch>
        </p:blipFill>
        <p:spPr>
          <a:xfrm>
            <a:off x="7480302" y="0"/>
            <a:ext cx="4711700" cy="3797300"/>
          </a:xfrm>
          <a:prstGeom prst="rect">
            <a:avLst/>
          </a:prstGeom>
        </p:spPr>
      </p:pic>
      <p:pic>
        <p:nvPicPr>
          <p:cNvPr id="11" name="Grafik 10" descr="Ein Bild, das Text, Screenshot, medizinische Bildgebung enthält.&#10;&#10;Automatisch generierte Beschreibung">
            <a:extLst>
              <a:ext uri="{FF2B5EF4-FFF2-40B4-BE49-F238E27FC236}">
                <a16:creationId xmlns:a16="http://schemas.microsoft.com/office/drawing/2014/main" id="{28C356DE-08F0-A320-1C53-26EFE455D709}"/>
              </a:ext>
            </a:extLst>
          </p:cNvPr>
          <p:cNvPicPr>
            <a:picLocks noChangeAspect="1"/>
          </p:cNvPicPr>
          <p:nvPr/>
        </p:nvPicPr>
        <p:blipFill>
          <a:blip r:embed="rId5"/>
          <a:stretch>
            <a:fillRect/>
          </a:stretch>
        </p:blipFill>
        <p:spPr>
          <a:xfrm>
            <a:off x="-2" y="3381452"/>
            <a:ext cx="4711700" cy="3797300"/>
          </a:xfrm>
          <a:prstGeom prst="rect">
            <a:avLst/>
          </a:prstGeom>
        </p:spPr>
      </p:pic>
      <p:pic>
        <p:nvPicPr>
          <p:cNvPr id="13" name="Grafik 12" descr="Ein Bild, das Text, Screenshot, medizinische Bildgebung, Röntgenfilm enthält.&#10;&#10;Automatisch generierte Beschreibung">
            <a:extLst>
              <a:ext uri="{FF2B5EF4-FFF2-40B4-BE49-F238E27FC236}">
                <a16:creationId xmlns:a16="http://schemas.microsoft.com/office/drawing/2014/main" id="{25DDC991-AF72-653A-BECA-392D377B960C}"/>
              </a:ext>
            </a:extLst>
          </p:cNvPr>
          <p:cNvPicPr>
            <a:picLocks noChangeAspect="1"/>
          </p:cNvPicPr>
          <p:nvPr/>
        </p:nvPicPr>
        <p:blipFill>
          <a:blip r:embed="rId6"/>
          <a:stretch>
            <a:fillRect/>
          </a:stretch>
        </p:blipFill>
        <p:spPr>
          <a:xfrm>
            <a:off x="3740148" y="3381452"/>
            <a:ext cx="4711700" cy="3797300"/>
          </a:xfrm>
          <a:prstGeom prst="rect">
            <a:avLst/>
          </a:prstGeom>
        </p:spPr>
      </p:pic>
      <p:pic>
        <p:nvPicPr>
          <p:cNvPr id="15" name="Grafik 14" descr="Ein Bild, das Text, Screenshot, medizinische Bildgebung, Radiologie enthält.&#10;&#10;Automatisch generierte Beschreibung">
            <a:extLst>
              <a:ext uri="{FF2B5EF4-FFF2-40B4-BE49-F238E27FC236}">
                <a16:creationId xmlns:a16="http://schemas.microsoft.com/office/drawing/2014/main" id="{36DF638B-0421-A515-1861-8E93DCBCE67E}"/>
              </a:ext>
            </a:extLst>
          </p:cNvPr>
          <p:cNvPicPr>
            <a:picLocks noChangeAspect="1"/>
          </p:cNvPicPr>
          <p:nvPr/>
        </p:nvPicPr>
        <p:blipFill>
          <a:blip r:embed="rId7"/>
          <a:stretch>
            <a:fillRect/>
          </a:stretch>
        </p:blipFill>
        <p:spPr>
          <a:xfrm>
            <a:off x="7480302" y="3381452"/>
            <a:ext cx="4711700" cy="3797300"/>
          </a:xfrm>
          <a:prstGeom prst="rect">
            <a:avLst/>
          </a:prstGeom>
        </p:spPr>
      </p:pic>
    </p:spTree>
    <p:extLst>
      <p:ext uri="{BB962C8B-B14F-4D97-AF65-F5344CB8AC3E}">
        <p14:creationId xmlns:p14="http://schemas.microsoft.com/office/powerpoint/2010/main" val="516797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medizinische Bildgebung, Röntgenfilm enthält.&#10;&#10;Automatisch generierte Beschreibung">
            <a:extLst>
              <a:ext uri="{FF2B5EF4-FFF2-40B4-BE49-F238E27FC236}">
                <a16:creationId xmlns:a16="http://schemas.microsoft.com/office/drawing/2014/main" id="{640CB221-F33A-5B1F-A557-12E2C0B7EDB6}"/>
              </a:ext>
            </a:extLst>
          </p:cNvPr>
          <p:cNvPicPr>
            <a:picLocks noChangeAspect="1"/>
          </p:cNvPicPr>
          <p:nvPr/>
        </p:nvPicPr>
        <p:blipFill>
          <a:blip r:embed="rId2"/>
          <a:stretch>
            <a:fillRect/>
          </a:stretch>
        </p:blipFill>
        <p:spPr>
          <a:xfrm>
            <a:off x="2941" y="0"/>
            <a:ext cx="4711700" cy="3797300"/>
          </a:xfrm>
          <a:prstGeom prst="rect">
            <a:avLst/>
          </a:prstGeom>
        </p:spPr>
      </p:pic>
      <p:pic>
        <p:nvPicPr>
          <p:cNvPr id="5" name="Grafik 4" descr="Ein Bild, das Text, Screenshot, medizinische Bildgebung, Röntgenfilm enthält.&#10;&#10;Automatisch generierte Beschreibung">
            <a:extLst>
              <a:ext uri="{FF2B5EF4-FFF2-40B4-BE49-F238E27FC236}">
                <a16:creationId xmlns:a16="http://schemas.microsoft.com/office/drawing/2014/main" id="{AF7DA604-F151-754D-BCD2-CB49785C8F8E}"/>
              </a:ext>
            </a:extLst>
          </p:cNvPr>
          <p:cNvPicPr>
            <a:picLocks noChangeAspect="1"/>
          </p:cNvPicPr>
          <p:nvPr/>
        </p:nvPicPr>
        <p:blipFill>
          <a:blip r:embed="rId3"/>
          <a:stretch>
            <a:fillRect/>
          </a:stretch>
        </p:blipFill>
        <p:spPr>
          <a:xfrm>
            <a:off x="3740150" y="0"/>
            <a:ext cx="4711700" cy="3797300"/>
          </a:xfrm>
          <a:prstGeom prst="rect">
            <a:avLst/>
          </a:prstGeom>
        </p:spPr>
      </p:pic>
      <p:pic>
        <p:nvPicPr>
          <p:cNvPr id="7" name="Grafik 6" descr="Ein Bild, das Text, Screenshot, medizinische Bildgebung, Röntgenfilm enthält.&#10;&#10;Automatisch generierte Beschreibung">
            <a:extLst>
              <a:ext uri="{FF2B5EF4-FFF2-40B4-BE49-F238E27FC236}">
                <a16:creationId xmlns:a16="http://schemas.microsoft.com/office/drawing/2014/main" id="{2E0C6C24-75A7-27B4-247A-311D0ABB0A98}"/>
              </a:ext>
            </a:extLst>
          </p:cNvPr>
          <p:cNvPicPr>
            <a:picLocks noChangeAspect="1"/>
          </p:cNvPicPr>
          <p:nvPr/>
        </p:nvPicPr>
        <p:blipFill>
          <a:blip r:embed="rId4"/>
          <a:stretch>
            <a:fillRect/>
          </a:stretch>
        </p:blipFill>
        <p:spPr>
          <a:xfrm>
            <a:off x="7480302" y="0"/>
            <a:ext cx="4711700" cy="3797300"/>
          </a:xfrm>
          <a:prstGeom prst="rect">
            <a:avLst/>
          </a:prstGeom>
        </p:spPr>
      </p:pic>
      <p:pic>
        <p:nvPicPr>
          <p:cNvPr id="9" name="Grafik 8" descr="Ein Bild, das Text, Screenshot, medizinische Bildgebung, Röntgenfilm enthält.&#10;&#10;Automatisch generierte Beschreibung">
            <a:extLst>
              <a:ext uri="{FF2B5EF4-FFF2-40B4-BE49-F238E27FC236}">
                <a16:creationId xmlns:a16="http://schemas.microsoft.com/office/drawing/2014/main" id="{32BA3B8D-824A-58D0-425E-9F748C3DE52F}"/>
              </a:ext>
            </a:extLst>
          </p:cNvPr>
          <p:cNvPicPr>
            <a:picLocks noChangeAspect="1"/>
          </p:cNvPicPr>
          <p:nvPr/>
        </p:nvPicPr>
        <p:blipFill>
          <a:blip r:embed="rId5"/>
          <a:stretch>
            <a:fillRect/>
          </a:stretch>
        </p:blipFill>
        <p:spPr>
          <a:xfrm>
            <a:off x="2941" y="3373867"/>
            <a:ext cx="4711700" cy="3797300"/>
          </a:xfrm>
          <a:prstGeom prst="rect">
            <a:avLst/>
          </a:prstGeom>
        </p:spPr>
      </p:pic>
      <p:pic>
        <p:nvPicPr>
          <p:cNvPr id="11" name="Grafik 10" descr="Ein Bild, das Text, Screenshot, medizinische Bildgebung, Radiologie enthält.&#10;&#10;Automatisch generierte Beschreibung">
            <a:extLst>
              <a:ext uri="{FF2B5EF4-FFF2-40B4-BE49-F238E27FC236}">
                <a16:creationId xmlns:a16="http://schemas.microsoft.com/office/drawing/2014/main" id="{CA9B39AE-8A6A-1143-8E99-1C730DC67560}"/>
              </a:ext>
            </a:extLst>
          </p:cNvPr>
          <p:cNvPicPr>
            <a:picLocks noChangeAspect="1"/>
          </p:cNvPicPr>
          <p:nvPr/>
        </p:nvPicPr>
        <p:blipFill>
          <a:blip r:embed="rId6"/>
          <a:stretch>
            <a:fillRect/>
          </a:stretch>
        </p:blipFill>
        <p:spPr>
          <a:xfrm>
            <a:off x="3740150" y="3373867"/>
            <a:ext cx="4711700" cy="3797300"/>
          </a:xfrm>
          <a:prstGeom prst="rect">
            <a:avLst/>
          </a:prstGeom>
        </p:spPr>
      </p:pic>
      <p:pic>
        <p:nvPicPr>
          <p:cNvPr id="13" name="Grafik 12" descr="Ein Bild, das Text, Screenshot, medizinische Bildgebung, Radiologie enthält.&#10;&#10;Automatisch generierte Beschreibung">
            <a:extLst>
              <a:ext uri="{FF2B5EF4-FFF2-40B4-BE49-F238E27FC236}">
                <a16:creationId xmlns:a16="http://schemas.microsoft.com/office/drawing/2014/main" id="{AD76E0C4-2830-D0BB-A7B2-50BD7D8BB9A0}"/>
              </a:ext>
            </a:extLst>
          </p:cNvPr>
          <p:cNvPicPr>
            <a:picLocks noChangeAspect="1"/>
          </p:cNvPicPr>
          <p:nvPr/>
        </p:nvPicPr>
        <p:blipFill>
          <a:blip r:embed="rId7"/>
          <a:stretch>
            <a:fillRect/>
          </a:stretch>
        </p:blipFill>
        <p:spPr>
          <a:xfrm>
            <a:off x="7477359" y="3373867"/>
            <a:ext cx="4711700" cy="3797300"/>
          </a:xfrm>
          <a:prstGeom prst="rect">
            <a:avLst/>
          </a:prstGeom>
        </p:spPr>
      </p:pic>
    </p:spTree>
    <p:extLst>
      <p:ext uri="{BB962C8B-B14F-4D97-AF65-F5344CB8AC3E}">
        <p14:creationId xmlns:p14="http://schemas.microsoft.com/office/powerpoint/2010/main" val="4129486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medizinische Bildgebung, Radiologie enthält.&#10;&#10;Automatisch generierte Beschreibung">
            <a:extLst>
              <a:ext uri="{FF2B5EF4-FFF2-40B4-BE49-F238E27FC236}">
                <a16:creationId xmlns:a16="http://schemas.microsoft.com/office/drawing/2014/main" id="{A3B2F1D1-AD75-2C3F-0614-6DB5B2103DBA}"/>
              </a:ext>
            </a:extLst>
          </p:cNvPr>
          <p:cNvPicPr>
            <a:picLocks noChangeAspect="1"/>
          </p:cNvPicPr>
          <p:nvPr/>
        </p:nvPicPr>
        <p:blipFill>
          <a:blip r:embed="rId2"/>
          <a:stretch>
            <a:fillRect/>
          </a:stretch>
        </p:blipFill>
        <p:spPr>
          <a:xfrm>
            <a:off x="0" y="0"/>
            <a:ext cx="4711700" cy="3797300"/>
          </a:xfrm>
          <a:prstGeom prst="rect">
            <a:avLst/>
          </a:prstGeom>
        </p:spPr>
      </p:pic>
      <p:pic>
        <p:nvPicPr>
          <p:cNvPr id="5" name="Grafik 4" descr="Ein Bild, das Text, Screenshot, medizinische Bildgebung, Röntgenfilm enthält.&#10;&#10;Automatisch generierte Beschreibung">
            <a:extLst>
              <a:ext uri="{FF2B5EF4-FFF2-40B4-BE49-F238E27FC236}">
                <a16:creationId xmlns:a16="http://schemas.microsoft.com/office/drawing/2014/main" id="{5FF7C2F0-567F-EE58-A276-B2CA497DFA73}"/>
              </a:ext>
            </a:extLst>
          </p:cNvPr>
          <p:cNvPicPr>
            <a:picLocks noChangeAspect="1"/>
          </p:cNvPicPr>
          <p:nvPr/>
        </p:nvPicPr>
        <p:blipFill>
          <a:blip r:embed="rId3"/>
          <a:stretch>
            <a:fillRect/>
          </a:stretch>
        </p:blipFill>
        <p:spPr>
          <a:xfrm>
            <a:off x="3740150" y="0"/>
            <a:ext cx="4711700" cy="3797300"/>
          </a:xfrm>
          <a:prstGeom prst="rect">
            <a:avLst/>
          </a:prstGeom>
        </p:spPr>
      </p:pic>
      <p:pic>
        <p:nvPicPr>
          <p:cNvPr id="9" name="Grafik 8" descr="Ein Bild, das Text, Screenshot, medizinische Bildgebung enthält.&#10;&#10;Automatisch generierte Beschreibung">
            <a:extLst>
              <a:ext uri="{FF2B5EF4-FFF2-40B4-BE49-F238E27FC236}">
                <a16:creationId xmlns:a16="http://schemas.microsoft.com/office/drawing/2014/main" id="{3D2334DF-1955-1470-1A64-DD197E41D321}"/>
              </a:ext>
            </a:extLst>
          </p:cNvPr>
          <p:cNvPicPr>
            <a:picLocks noChangeAspect="1"/>
          </p:cNvPicPr>
          <p:nvPr/>
        </p:nvPicPr>
        <p:blipFill>
          <a:blip r:embed="rId4"/>
          <a:stretch>
            <a:fillRect/>
          </a:stretch>
        </p:blipFill>
        <p:spPr>
          <a:xfrm>
            <a:off x="7480300" y="4649"/>
            <a:ext cx="4711700" cy="3797300"/>
          </a:xfrm>
          <a:prstGeom prst="rect">
            <a:avLst/>
          </a:prstGeom>
        </p:spPr>
      </p:pic>
      <p:pic>
        <p:nvPicPr>
          <p:cNvPr id="11" name="Grafik 10" descr="Ein Bild, das Text, Screenshot, medizinische Bildgebung, Radiologie enthält.&#10;&#10;Automatisch generierte Beschreibung">
            <a:extLst>
              <a:ext uri="{FF2B5EF4-FFF2-40B4-BE49-F238E27FC236}">
                <a16:creationId xmlns:a16="http://schemas.microsoft.com/office/drawing/2014/main" id="{CB9DC0C0-E793-88C8-A9B5-CEF57FF7EEF6}"/>
              </a:ext>
            </a:extLst>
          </p:cNvPr>
          <p:cNvPicPr>
            <a:picLocks noChangeAspect="1"/>
          </p:cNvPicPr>
          <p:nvPr/>
        </p:nvPicPr>
        <p:blipFill>
          <a:blip r:embed="rId5"/>
          <a:stretch>
            <a:fillRect/>
          </a:stretch>
        </p:blipFill>
        <p:spPr>
          <a:xfrm>
            <a:off x="0" y="3371335"/>
            <a:ext cx="4711700" cy="3797300"/>
          </a:xfrm>
          <a:prstGeom prst="rect">
            <a:avLst/>
          </a:prstGeom>
        </p:spPr>
      </p:pic>
      <p:pic>
        <p:nvPicPr>
          <p:cNvPr id="13" name="Grafik 12" descr="Ein Bild, das Text, Screenshot, medizinische Bildgebung, Radiologie enthält.&#10;&#10;Automatisch generierte Beschreibung">
            <a:extLst>
              <a:ext uri="{FF2B5EF4-FFF2-40B4-BE49-F238E27FC236}">
                <a16:creationId xmlns:a16="http://schemas.microsoft.com/office/drawing/2014/main" id="{1474D3D4-10FA-9D16-BF54-824F28F35C92}"/>
              </a:ext>
            </a:extLst>
          </p:cNvPr>
          <p:cNvPicPr>
            <a:picLocks noChangeAspect="1"/>
          </p:cNvPicPr>
          <p:nvPr/>
        </p:nvPicPr>
        <p:blipFill>
          <a:blip r:embed="rId6"/>
          <a:stretch>
            <a:fillRect/>
          </a:stretch>
        </p:blipFill>
        <p:spPr>
          <a:xfrm>
            <a:off x="3740150" y="3371335"/>
            <a:ext cx="4711700" cy="3797300"/>
          </a:xfrm>
          <a:prstGeom prst="rect">
            <a:avLst/>
          </a:prstGeom>
        </p:spPr>
      </p:pic>
      <p:pic>
        <p:nvPicPr>
          <p:cNvPr id="15" name="Grafik 14" descr="Ein Bild, das Text, Screenshot, medizinische Bildgebung, Radiologie enthält.&#10;&#10;Automatisch generierte Beschreibung">
            <a:extLst>
              <a:ext uri="{FF2B5EF4-FFF2-40B4-BE49-F238E27FC236}">
                <a16:creationId xmlns:a16="http://schemas.microsoft.com/office/drawing/2014/main" id="{8A556D69-0FA7-7B5C-38F6-4F7A79EC191B}"/>
              </a:ext>
            </a:extLst>
          </p:cNvPr>
          <p:cNvPicPr>
            <a:picLocks noChangeAspect="1"/>
          </p:cNvPicPr>
          <p:nvPr/>
        </p:nvPicPr>
        <p:blipFill>
          <a:blip r:embed="rId7"/>
          <a:stretch>
            <a:fillRect/>
          </a:stretch>
        </p:blipFill>
        <p:spPr>
          <a:xfrm>
            <a:off x="7480300" y="3375984"/>
            <a:ext cx="4711700" cy="3797300"/>
          </a:xfrm>
          <a:prstGeom prst="rect">
            <a:avLst/>
          </a:prstGeom>
        </p:spPr>
      </p:pic>
    </p:spTree>
    <p:extLst>
      <p:ext uri="{BB962C8B-B14F-4D97-AF65-F5344CB8AC3E}">
        <p14:creationId xmlns:p14="http://schemas.microsoft.com/office/powerpoint/2010/main" val="1062564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5FA98-5A14-8550-3466-E753BE23C1D2}"/>
              </a:ext>
            </a:extLst>
          </p:cNvPr>
          <p:cNvSpPr>
            <a:spLocks noGrp="1"/>
          </p:cNvSpPr>
          <p:nvPr>
            <p:ph type="ctrTitle"/>
          </p:nvPr>
        </p:nvSpPr>
        <p:spPr/>
        <p:txBody>
          <a:bodyPr/>
          <a:lstStyle/>
          <a:p>
            <a:r>
              <a:rPr lang="en-US" dirty="0"/>
              <a:t>Some interesting in direct comparison</a:t>
            </a:r>
          </a:p>
        </p:txBody>
      </p:sp>
      <p:sp>
        <p:nvSpPr>
          <p:cNvPr id="3" name="Untertitel 2">
            <a:extLst>
              <a:ext uri="{FF2B5EF4-FFF2-40B4-BE49-F238E27FC236}">
                <a16:creationId xmlns:a16="http://schemas.microsoft.com/office/drawing/2014/main" id="{459FE626-08B5-02C9-1A69-6B156E759D4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843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2F4AB-5E39-F594-F023-F98BA3DE8C31}"/>
              </a:ext>
            </a:extLst>
          </p:cNvPr>
          <p:cNvSpPr>
            <a:spLocks noGrp="1"/>
          </p:cNvSpPr>
          <p:nvPr>
            <p:ph type="title"/>
          </p:nvPr>
        </p:nvSpPr>
        <p:spPr/>
        <p:txBody>
          <a:bodyPr/>
          <a:lstStyle/>
          <a:p>
            <a:r>
              <a:rPr lang="en-US" dirty="0"/>
              <a:t>Details Image creation - overview</a:t>
            </a:r>
          </a:p>
        </p:txBody>
      </p:sp>
      <p:sp>
        <p:nvSpPr>
          <p:cNvPr id="3" name="Inhaltsplatzhalter 2">
            <a:extLst>
              <a:ext uri="{FF2B5EF4-FFF2-40B4-BE49-F238E27FC236}">
                <a16:creationId xmlns:a16="http://schemas.microsoft.com/office/drawing/2014/main" id="{A96F1495-552C-E6D5-A7F0-DCC1557467D2}"/>
              </a:ext>
            </a:extLst>
          </p:cNvPr>
          <p:cNvSpPr>
            <a:spLocks noGrp="1"/>
          </p:cNvSpPr>
          <p:nvPr>
            <p:ph idx="1"/>
          </p:nvPr>
        </p:nvSpPr>
        <p:spPr/>
        <p:txBody>
          <a:bodyPr>
            <a:normAutofit fontScale="62500" lnSpcReduction="20000"/>
          </a:bodyPr>
          <a:lstStyle/>
          <a:p>
            <a:pPr marL="0" indent="0">
              <a:buNone/>
            </a:pPr>
            <a:r>
              <a:rPr lang="en-US" dirty="0"/>
              <a:t>What we get:</a:t>
            </a:r>
          </a:p>
          <a:p>
            <a:r>
              <a:rPr lang="en-US" dirty="0"/>
              <a:t>Different measurement positions from array geometry and/or array translation assigned with a signal.</a:t>
            </a:r>
          </a:p>
          <a:p>
            <a:pPr marL="0" indent="0">
              <a:buNone/>
            </a:pPr>
            <a:r>
              <a:rPr lang="en-US" dirty="0"/>
              <a:t>What is made from this:</a:t>
            </a:r>
          </a:p>
          <a:p>
            <a:r>
              <a:rPr lang="en-US" dirty="0"/>
              <a:t>Necessary data treatment like background subtraction and response normalization before image creation.</a:t>
            </a:r>
          </a:p>
          <a:p>
            <a:r>
              <a:rPr lang="en-US" dirty="0"/>
              <a:t>Positional information is collected and merged into one </a:t>
            </a:r>
            <a:r>
              <a:rPr lang="en-US" dirty="0" err="1"/>
              <a:t>numpy</a:t>
            </a:r>
            <a:r>
              <a:rPr lang="en-US" dirty="0"/>
              <a:t> array (which needs to have a rectangle shape </a:t>
            </a:r>
            <a:r>
              <a:rPr lang="en-US" dirty="0" err="1"/>
              <a:t>mxn</a:t>
            </a:r>
            <a:r>
              <a:rPr lang="en-US" dirty="0"/>
              <a:t>)</a:t>
            </a:r>
          </a:p>
          <a:p>
            <a:pPr lvl="1"/>
            <a:r>
              <a:rPr lang="en-US" dirty="0"/>
              <a:t>If two values are given for one position, I calculate the mean (except if one value is zero - other criteria might be added here)</a:t>
            </a:r>
          </a:p>
          <a:p>
            <a:pPr lvl="1"/>
            <a:r>
              <a:rPr lang="en-US" dirty="0"/>
              <a:t>Further oversampling is not considered in this step</a:t>
            </a:r>
          </a:p>
          <a:p>
            <a:pPr lvl="1"/>
            <a:r>
              <a:rPr lang="en-US" dirty="0"/>
              <a:t>Values not given (to have a rectangle shape) are set to “-1”</a:t>
            </a:r>
          </a:p>
          <a:p>
            <a:r>
              <a:rPr lang="en-US" dirty="0"/>
              <a:t>The map might undergo further processing</a:t>
            </a:r>
          </a:p>
          <a:p>
            <a:pPr lvl="1"/>
            <a:r>
              <a:rPr lang="en-US" dirty="0"/>
              <a:t>e.g. replacing not working pixel</a:t>
            </a:r>
          </a:p>
          <a:p>
            <a:pPr lvl="1"/>
            <a:r>
              <a:rPr lang="en-US" dirty="0"/>
              <a:t>dealing with oversampling (which needs to be recognizable from the given info about diode geometry and/or translation -&gt; if image </a:t>
            </a:r>
            <a:r>
              <a:rPr lang="en-US" dirty="0" err="1"/>
              <a:t>pixel_size</a:t>
            </a:r>
            <a:r>
              <a:rPr lang="en-US" dirty="0"/>
              <a:t> &lt; measurement </a:t>
            </a:r>
            <a:r>
              <a:rPr lang="en-US" dirty="0" err="1"/>
              <a:t>diode_size</a:t>
            </a:r>
            <a:r>
              <a:rPr lang="en-US" dirty="0"/>
              <a:t>)</a:t>
            </a:r>
          </a:p>
          <a:p>
            <a:r>
              <a:rPr lang="en-US" dirty="0"/>
              <a:t>The image is plotted with Matplotlib (note that the image info could also be exported/saved in any image format)</a:t>
            </a:r>
          </a:p>
          <a:p>
            <a:endParaRPr lang="en-US" dirty="0"/>
          </a:p>
        </p:txBody>
      </p:sp>
    </p:spTree>
    <p:extLst>
      <p:ext uri="{BB962C8B-B14F-4D97-AF65-F5344CB8AC3E}">
        <p14:creationId xmlns:p14="http://schemas.microsoft.com/office/powerpoint/2010/main" val="2440788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medizinische Bildgebung, Radiologie enthält.&#10;&#10;Automatisch generierte Beschreibung">
            <a:extLst>
              <a:ext uri="{FF2B5EF4-FFF2-40B4-BE49-F238E27FC236}">
                <a16:creationId xmlns:a16="http://schemas.microsoft.com/office/drawing/2014/main" id="{665CBFFE-50B1-3E83-A3E1-862A46F42685}"/>
              </a:ext>
            </a:extLst>
          </p:cNvPr>
          <p:cNvPicPr>
            <a:picLocks noChangeAspect="1"/>
          </p:cNvPicPr>
          <p:nvPr/>
        </p:nvPicPr>
        <p:blipFill>
          <a:blip r:embed="rId2"/>
          <a:stretch>
            <a:fillRect/>
          </a:stretch>
        </p:blipFill>
        <p:spPr>
          <a:xfrm>
            <a:off x="0" y="0"/>
            <a:ext cx="4711700" cy="3797300"/>
          </a:xfrm>
          <a:prstGeom prst="rect">
            <a:avLst/>
          </a:prstGeom>
        </p:spPr>
      </p:pic>
      <p:pic>
        <p:nvPicPr>
          <p:cNvPr id="5" name="Grafik 4" descr="Ein Bild, das Text, Screenshot, medizinische Bildgebung, Röntgenfilm enthält.&#10;&#10;Automatisch generierte Beschreibung">
            <a:extLst>
              <a:ext uri="{FF2B5EF4-FFF2-40B4-BE49-F238E27FC236}">
                <a16:creationId xmlns:a16="http://schemas.microsoft.com/office/drawing/2014/main" id="{66FB61A9-C361-9E1B-39B6-5AD31E2A57EC}"/>
              </a:ext>
            </a:extLst>
          </p:cNvPr>
          <p:cNvPicPr>
            <a:picLocks noChangeAspect="1"/>
          </p:cNvPicPr>
          <p:nvPr/>
        </p:nvPicPr>
        <p:blipFill>
          <a:blip r:embed="rId3"/>
          <a:stretch>
            <a:fillRect/>
          </a:stretch>
        </p:blipFill>
        <p:spPr>
          <a:xfrm>
            <a:off x="3740150" y="0"/>
            <a:ext cx="4711700" cy="3797300"/>
          </a:xfrm>
          <a:prstGeom prst="rect">
            <a:avLst/>
          </a:prstGeom>
        </p:spPr>
      </p:pic>
      <p:pic>
        <p:nvPicPr>
          <p:cNvPr id="7" name="Grafik 6" descr="Ein Bild, das Text, Screenshot, medizinische Bildgebung, Radiologie enthält.&#10;&#10;Automatisch generierte Beschreibung">
            <a:extLst>
              <a:ext uri="{FF2B5EF4-FFF2-40B4-BE49-F238E27FC236}">
                <a16:creationId xmlns:a16="http://schemas.microsoft.com/office/drawing/2014/main" id="{3FE1ED49-84F6-C9B1-19C7-23A64725F980}"/>
              </a:ext>
            </a:extLst>
          </p:cNvPr>
          <p:cNvPicPr>
            <a:picLocks noChangeAspect="1"/>
          </p:cNvPicPr>
          <p:nvPr/>
        </p:nvPicPr>
        <p:blipFill>
          <a:blip r:embed="rId4"/>
          <a:stretch>
            <a:fillRect/>
          </a:stretch>
        </p:blipFill>
        <p:spPr>
          <a:xfrm>
            <a:off x="7480302" y="0"/>
            <a:ext cx="4711700" cy="3797300"/>
          </a:xfrm>
          <a:prstGeom prst="rect">
            <a:avLst/>
          </a:prstGeom>
        </p:spPr>
      </p:pic>
      <p:pic>
        <p:nvPicPr>
          <p:cNvPr id="8" name="Grafik 7" descr="Ein Bild, das Text, Screenshot, medizinische Bildgebung, Radiologie enthält.&#10;&#10;Automatisch generierte Beschreibung">
            <a:extLst>
              <a:ext uri="{FF2B5EF4-FFF2-40B4-BE49-F238E27FC236}">
                <a16:creationId xmlns:a16="http://schemas.microsoft.com/office/drawing/2014/main" id="{0843282D-94C6-E90B-B4B0-C610F5F25A7A}"/>
              </a:ext>
            </a:extLst>
          </p:cNvPr>
          <p:cNvPicPr>
            <a:picLocks noChangeAspect="1"/>
          </p:cNvPicPr>
          <p:nvPr/>
        </p:nvPicPr>
        <p:blipFill>
          <a:blip r:embed="rId5"/>
          <a:stretch>
            <a:fillRect/>
          </a:stretch>
        </p:blipFill>
        <p:spPr>
          <a:xfrm>
            <a:off x="-2" y="3381452"/>
            <a:ext cx="4711700" cy="3797300"/>
          </a:xfrm>
          <a:prstGeom prst="rect">
            <a:avLst/>
          </a:prstGeom>
        </p:spPr>
      </p:pic>
      <p:pic>
        <p:nvPicPr>
          <p:cNvPr id="9" name="Grafik 8" descr="Ein Bild, das Text, Screenshot, medizinische Bildgebung, Radiologie enthält.&#10;&#10;Automatisch generierte Beschreibung">
            <a:extLst>
              <a:ext uri="{FF2B5EF4-FFF2-40B4-BE49-F238E27FC236}">
                <a16:creationId xmlns:a16="http://schemas.microsoft.com/office/drawing/2014/main" id="{5C98535D-D9F1-FFF1-048B-08D46F23D082}"/>
              </a:ext>
            </a:extLst>
          </p:cNvPr>
          <p:cNvPicPr>
            <a:picLocks noChangeAspect="1"/>
          </p:cNvPicPr>
          <p:nvPr/>
        </p:nvPicPr>
        <p:blipFill>
          <a:blip r:embed="rId6"/>
          <a:stretch>
            <a:fillRect/>
          </a:stretch>
        </p:blipFill>
        <p:spPr>
          <a:xfrm>
            <a:off x="3740150" y="3381452"/>
            <a:ext cx="4711700" cy="3797300"/>
          </a:xfrm>
          <a:prstGeom prst="rect">
            <a:avLst/>
          </a:prstGeom>
        </p:spPr>
      </p:pic>
      <p:pic>
        <p:nvPicPr>
          <p:cNvPr id="10" name="Grafik 9" descr="Ein Bild, das Text, Screenshot, medizinische Bildgebung, Radiologie enthält.&#10;&#10;Automatisch generierte Beschreibung">
            <a:extLst>
              <a:ext uri="{FF2B5EF4-FFF2-40B4-BE49-F238E27FC236}">
                <a16:creationId xmlns:a16="http://schemas.microsoft.com/office/drawing/2014/main" id="{F10ABFFB-7612-B3AB-91F7-F3A6A8FE6E11}"/>
              </a:ext>
            </a:extLst>
          </p:cNvPr>
          <p:cNvPicPr>
            <a:picLocks noChangeAspect="1"/>
          </p:cNvPicPr>
          <p:nvPr/>
        </p:nvPicPr>
        <p:blipFill>
          <a:blip r:embed="rId7"/>
          <a:stretch>
            <a:fillRect/>
          </a:stretch>
        </p:blipFill>
        <p:spPr>
          <a:xfrm>
            <a:off x="7480300" y="3375984"/>
            <a:ext cx="4711700" cy="3797300"/>
          </a:xfrm>
          <a:prstGeom prst="rect">
            <a:avLst/>
          </a:prstGeom>
        </p:spPr>
      </p:pic>
    </p:spTree>
    <p:extLst>
      <p:ext uri="{BB962C8B-B14F-4D97-AF65-F5344CB8AC3E}">
        <p14:creationId xmlns:p14="http://schemas.microsoft.com/office/powerpoint/2010/main" val="2255036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0A2AB-75A3-24BD-5122-DB4DC642F9B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31B174-49F6-2AFC-2345-F07CAA4C91D4}"/>
              </a:ext>
            </a:extLst>
          </p:cNvPr>
          <p:cNvSpPr>
            <a:spLocks noGrp="1"/>
          </p:cNvSpPr>
          <p:nvPr>
            <p:ph type="ctrTitle"/>
          </p:nvPr>
        </p:nvSpPr>
        <p:spPr/>
        <p:txBody>
          <a:bodyPr/>
          <a:lstStyle/>
          <a:p>
            <a:r>
              <a:rPr lang="en-US" dirty="0"/>
              <a:t>Example </a:t>
            </a:r>
            <a:r>
              <a:rPr lang="en-US" dirty="0" err="1"/>
              <a:t>misc</a:t>
            </a:r>
            <a:r>
              <a:rPr lang="en-US" dirty="0"/>
              <a:t> shape</a:t>
            </a:r>
          </a:p>
        </p:txBody>
      </p:sp>
      <p:sp>
        <p:nvSpPr>
          <p:cNvPr id="3" name="Untertitel 2">
            <a:extLst>
              <a:ext uri="{FF2B5EF4-FFF2-40B4-BE49-F238E27FC236}">
                <a16:creationId xmlns:a16="http://schemas.microsoft.com/office/drawing/2014/main" id="{C41AA1EE-946E-4991-133A-5B766B3F8B13}"/>
              </a:ext>
            </a:extLst>
          </p:cNvPr>
          <p:cNvSpPr>
            <a:spLocks noGrp="1"/>
          </p:cNvSpPr>
          <p:nvPr>
            <p:ph type="subTitle" idx="1"/>
          </p:nvPr>
        </p:nvSpPr>
        <p:spPr/>
        <p:txBody>
          <a:bodyPr/>
          <a:lstStyle/>
          <a:p>
            <a:r>
              <a:rPr lang="en-US" dirty="0"/>
              <a:t>Just the most important</a:t>
            </a:r>
          </a:p>
          <a:p>
            <a:r>
              <a:rPr lang="en-US" dirty="0"/>
              <a:t>Seems like interpolation is not working here, I’ll try to figure out why</a:t>
            </a:r>
          </a:p>
        </p:txBody>
      </p:sp>
    </p:spTree>
    <p:extLst>
      <p:ext uri="{BB962C8B-B14F-4D97-AF65-F5344CB8AC3E}">
        <p14:creationId xmlns:p14="http://schemas.microsoft.com/office/powerpoint/2010/main" val="1631241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Screenshot enthält.&#10;&#10;Automatisch generierte Beschreibung">
            <a:extLst>
              <a:ext uri="{FF2B5EF4-FFF2-40B4-BE49-F238E27FC236}">
                <a16:creationId xmlns:a16="http://schemas.microsoft.com/office/drawing/2014/main" id="{D5A43D52-3C8E-DD14-8495-F183126C882B}"/>
              </a:ext>
            </a:extLst>
          </p:cNvPr>
          <p:cNvPicPr>
            <a:picLocks noChangeAspect="1"/>
          </p:cNvPicPr>
          <p:nvPr/>
        </p:nvPicPr>
        <p:blipFill>
          <a:blip r:embed="rId2"/>
          <a:stretch>
            <a:fillRect/>
          </a:stretch>
        </p:blipFill>
        <p:spPr>
          <a:xfrm>
            <a:off x="0" y="0"/>
            <a:ext cx="4711700" cy="3797300"/>
          </a:xfrm>
          <a:prstGeom prst="rect">
            <a:avLst/>
          </a:prstGeom>
        </p:spPr>
      </p:pic>
      <p:pic>
        <p:nvPicPr>
          <p:cNvPr id="13" name="Grafik 12" descr="Ein Bild, das Text, Screenshot, Schrift, Symbol enthält.&#10;&#10;Automatisch generierte Beschreibung">
            <a:extLst>
              <a:ext uri="{FF2B5EF4-FFF2-40B4-BE49-F238E27FC236}">
                <a16:creationId xmlns:a16="http://schemas.microsoft.com/office/drawing/2014/main" id="{B4B88A5A-A786-9E71-C786-AC7ADC4F7937}"/>
              </a:ext>
            </a:extLst>
          </p:cNvPr>
          <p:cNvPicPr>
            <a:picLocks noChangeAspect="1"/>
          </p:cNvPicPr>
          <p:nvPr/>
        </p:nvPicPr>
        <p:blipFill>
          <a:blip r:embed="rId3"/>
          <a:stretch>
            <a:fillRect/>
          </a:stretch>
        </p:blipFill>
        <p:spPr>
          <a:xfrm>
            <a:off x="3740150" y="0"/>
            <a:ext cx="4711700" cy="3797300"/>
          </a:xfrm>
          <a:prstGeom prst="rect">
            <a:avLst/>
          </a:prstGeom>
        </p:spPr>
      </p:pic>
      <p:pic>
        <p:nvPicPr>
          <p:cNvPr id="15" name="Grafik 14" descr="Ein Bild, das Text, Screenshot, Schrift, Symbol enthält.&#10;&#10;Automatisch generierte Beschreibung">
            <a:extLst>
              <a:ext uri="{FF2B5EF4-FFF2-40B4-BE49-F238E27FC236}">
                <a16:creationId xmlns:a16="http://schemas.microsoft.com/office/drawing/2014/main" id="{6B42D81E-E355-35C8-84C7-8F1396DA415F}"/>
              </a:ext>
            </a:extLst>
          </p:cNvPr>
          <p:cNvPicPr>
            <a:picLocks noChangeAspect="1"/>
          </p:cNvPicPr>
          <p:nvPr/>
        </p:nvPicPr>
        <p:blipFill>
          <a:blip r:embed="rId4"/>
          <a:stretch>
            <a:fillRect/>
          </a:stretch>
        </p:blipFill>
        <p:spPr>
          <a:xfrm>
            <a:off x="7480302" y="0"/>
            <a:ext cx="4711700" cy="3797300"/>
          </a:xfrm>
          <a:prstGeom prst="rect">
            <a:avLst/>
          </a:prstGeom>
        </p:spPr>
      </p:pic>
      <p:pic>
        <p:nvPicPr>
          <p:cNvPr id="17" name="Grafik 16" descr="Ein Bild, das Text, Screenshot, Schrift, Symbol enthält.&#10;&#10;Automatisch generierte Beschreibung">
            <a:extLst>
              <a:ext uri="{FF2B5EF4-FFF2-40B4-BE49-F238E27FC236}">
                <a16:creationId xmlns:a16="http://schemas.microsoft.com/office/drawing/2014/main" id="{A5D3E0E0-1067-0317-9D44-AC3213D15E55}"/>
              </a:ext>
            </a:extLst>
          </p:cNvPr>
          <p:cNvPicPr>
            <a:picLocks noChangeAspect="1"/>
          </p:cNvPicPr>
          <p:nvPr/>
        </p:nvPicPr>
        <p:blipFill>
          <a:blip r:embed="rId5"/>
          <a:stretch>
            <a:fillRect/>
          </a:stretch>
        </p:blipFill>
        <p:spPr>
          <a:xfrm>
            <a:off x="-2" y="3359150"/>
            <a:ext cx="4711700" cy="3797300"/>
          </a:xfrm>
          <a:prstGeom prst="rect">
            <a:avLst/>
          </a:prstGeom>
        </p:spPr>
      </p:pic>
      <p:pic>
        <p:nvPicPr>
          <p:cNvPr id="19" name="Grafik 18" descr="Ein Bild, das Text, Screenshot, Schrift enthält.&#10;&#10;Automatisch generierte Beschreibung">
            <a:extLst>
              <a:ext uri="{FF2B5EF4-FFF2-40B4-BE49-F238E27FC236}">
                <a16:creationId xmlns:a16="http://schemas.microsoft.com/office/drawing/2014/main" id="{CEE4FDB5-1E22-146A-D6A5-378EF7A0667D}"/>
              </a:ext>
            </a:extLst>
          </p:cNvPr>
          <p:cNvPicPr>
            <a:picLocks noChangeAspect="1"/>
          </p:cNvPicPr>
          <p:nvPr/>
        </p:nvPicPr>
        <p:blipFill>
          <a:blip r:embed="rId6"/>
          <a:stretch>
            <a:fillRect/>
          </a:stretch>
        </p:blipFill>
        <p:spPr>
          <a:xfrm>
            <a:off x="3740150" y="3359150"/>
            <a:ext cx="4711700" cy="3797300"/>
          </a:xfrm>
          <a:prstGeom prst="rect">
            <a:avLst/>
          </a:prstGeom>
        </p:spPr>
      </p:pic>
      <p:pic>
        <p:nvPicPr>
          <p:cNvPr id="21" name="Grafik 20" descr="Ein Bild, das Text, Screenshot, Schrift enthält.&#10;&#10;Automatisch generierte Beschreibung">
            <a:extLst>
              <a:ext uri="{FF2B5EF4-FFF2-40B4-BE49-F238E27FC236}">
                <a16:creationId xmlns:a16="http://schemas.microsoft.com/office/drawing/2014/main" id="{A25468AB-1893-78C8-AE39-75D1B346299D}"/>
              </a:ext>
            </a:extLst>
          </p:cNvPr>
          <p:cNvPicPr>
            <a:picLocks noChangeAspect="1"/>
          </p:cNvPicPr>
          <p:nvPr/>
        </p:nvPicPr>
        <p:blipFill>
          <a:blip r:embed="rId7"/>
          <a:stretch>
            <a:fillRect/>
          </a:stretch>
        </p:blipFill>
        <p:spPr>
          <a:xfrm>
            <a:off x="7480300" y="3359150"/>
            <a:ext cx="4711700" cy="3797300"/>
          </a:xfrm>
          <a:prstGeom prst="rect">
            <a:avLst/>
          </a:prstGeom>
        </p:spPr>
      </p:pic>
    </p:spTree>
    <p:extLst>
      <p:ext uri="{BB962C8B-B14F-4D97-AF65-F5344CB8AC3E}">
        <p14:creationId xmlns:p14="http://schemas.microsoft.com/office/powerpoint/2010/main" val="2627395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25CD9-1B9C-8396-A024-DF3F2B6F2C3A}"/>
              </a:ext>
            </a:extLst>
          </p:cNvPr>
          <p:cNvSpPr>
            <a:spLocks noGrp="1"/>
          </p:cNvSpPr>
          <p:nvPr>
            <p:ph type="ctrTitle"/>
          </p:nvPr>
        </p:nvSpPr>
        <p:spPr/>
        <p:txBody>
          <a:bodyPr>
            <a:normAutofit fontScale="90000"/>
          </a:bodyPr>
          <a:lstStyle/>
          <a:p>
            <a:r>
              <a:rPr lang="en-US" sz="4000" dirty="0"/>
              <a:t>Seemingly no interpolation possible here, maybe too many high contrast edges? </a:t>
            </a:r>
            <a:br>
              <a:rPr lang="en-US" sz="4000" dirty="0"/>
            </a:br>
            <a:br>
              <a:rPr lang="en-US" sz="4000" dirty="0"/>
            </a:br>
            <a:r>
              <a:rPr lang="en-US" sz="4900" b="1" dirty="0"/>
              <a:t>Some comparison with whitespaces:</a:t>
            </a:r>
            <a:endParaRPr lang="en-US" sz="4000" b="1" dirty="0"/>
          </a:p>
        </p:txBody>
      </p:sp>
      <p:sp>
        <p:nvSpPr>
          <p:cNvPr id="3" name="Untertitel 2">
            <a:extLst>
              <a:ext uri="{FF2B5EF4-FFF2-40B4-BE49-F238E27FC236}">
                <a16:creationId xmlns:a16="http://schemas.microsoft.com/office/drawing/2014/main" id="{E37545B0-C291-FBE5-6EC6-F7695D2CB0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419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chrift, Symbol enthält.&#10;&#10;Automatisch generierte Beschreibung">
            <a:extLst>
              <a:ext uri="{FF2B5EF4-FFF2-40B4-BE49-F238E27FC236}">
                <a16:creationId xmlns:a16="http://schemas.microsoft.com/office/drawing/2014/main" id="{3DEC43C5-98AC-062C-3C5A-A381FC0A584F}"/>
              </a:ext>
            </a:extLst>
          </p:cNvPr>
          <p:cNvPicPr>
            <a:picLocks noChangeAspect="1"/>
          </p:cNvPicPr>
          <p:nvPr/>
        </p:nvPicPr>
        <p:blipFill>
          <a:blip r:embed="rId2"/>
          <a:stretch>
            <a:fillRect/>
          </a:stretch>
        </p:blipFill>
        <p:spPr>
          <a:xfrm>
            <a:off x="0" y="0"/>
            <a:ext cx="4711700" cy="3797300"/>
          </a:xfrm>
          <a:prstGeom prst="rect">
            <a:avLst/>
          </a:prstGeom>
        </p:spPr>
      </p:pic>
      <p:pic>
        <p:nvPicPr>
          <p:cNvPr id="5" name="Grafik 4" descr="Ein Bild, das Text, Screenshot, Diagramm, Schrift enthält.&#10;&#10;Automatisch generierte Beschreibung">
            <a:extLst>
              <a:ext uri="{FF2B5EF4-FFF2-40B4-BE49-F238E27FC236}">
                <a16:creationId xmlns:a16="http://schemas.microsoft.com/office/drawing/2014/main" id="{E564244A-6D39-13B5-4380-059B3905940E}"/>
              </a:ext>
            </a:extLst>
          </p:cNvPr>
          <p:cNvPicPr>
            <a:picLocks noChangeAspect="1"/>
          </p:cNvPicPr>
          <p:nvPr/>
        </p:nvPicPr>
        <p:blipFill>
          <a:blip r:embed="rId3"/>
          <a:stretch>
            <a:fillRect/>
          </a:stretch>
        </p:blipFill>
        <p:spPr>
          <a:xfrm>
            <a:off x="3740150" y="0"/>
            <a:ext cx="4711700" cy="3797300"/>
          </a:xfrm>
          <a:prstGeom prst="rect">
            <a:avLst/>
          </a:prstGeom>
        </p:spPr>
      </p:pic>
      <p:pic>
        <p:nvPicPr>
          <p:cNvPr id="7" name="Grafik 6" descr="Ein Bild, das Text, Screenshot, Diagramm, Schrift enthält.&#10;&#10;Automatisch generierte Beschreibung">
            <a:extLst>
              <a:ext uri="{FF2B5EF4-FFF2-40B4-BE49-F238E27FC236}">
                <a16:creationId xmlns:a16="http://schemas.microsoft.com/office/drawing/2014/main" id="{6FB3E63F-F359-95E8-27F9-7B929DBB1E61}"/>
              </a:ext>
            </a:extLst>
          </p:cNvPr>
          <p:cNvPicPr>
            <a:picLocks noChangeAspect="1"/>
          </p:cNvPicPr>
          <p:nvPr/>
        </p:nvPicPr>
        <p:blipFill>
          <a:blip r:embed="rId4"/>
          <a:stretch>
            <a:fillRect/>
          </a:stretch>
        </p:blipFill>
        <p:spPr>
          <a:xfrm>
            <a:off x="7480302" y="0"/>
            <a:ext cx="4711700" cy="3797300"/>
          </a:xfrm>
          <a:prstGeom prst="rect">
            <a:avLst/>
          </a:prstGeom>
        </p:spPr>
      </p:pic>
      <p:pic>
        <p:nvPicPr>
          <p:cNvPr id="9" name="Grafik 8" descr="Ein Bild, das Text, Screenshot, Diagramm, Schrift enthält.&#10;&#10;Automatisch generierte Beschreibung">
            <a:extLst>
              <a:ext uri="{FF2B5EF4-FFF2-40B4-BE49-F238E27FC236}">
                <a16:creationId xmlns:a16="http://schemas.microsoft.com/office/drawing/2014/main" id="{5E3DD84E-50BD-EFC9-07ED-E8C15693FF8A}"/>
              </a:ext>
            </a:extLst>
          </p:cNvPr>
          <p:cNvPicPr>
            <a:picLocks noChangeAspect="1"/>
          </p:cNvPicPr>
          <p:nvPr/>
        </p:nvPicPr>
        <p:blipFill>
          <a:blip r:embed="rId5"/>
          <a:stretch>
            <a:fillRect/>
          </a:stretch>
        </p:blipFill>
        <p:spPr>
          <a:xfrm>
            <a:off x="0" y="3359150"/>
            <a:ext cx="4711700" cy="3797300"/>
          </a:xfrm>
          <a:prstGeom prst="rect">
            <a:avLst/>
          </a:prstGeom>
        </p:spPr>
      </p:pic>
      <p:pic>
        <p:nvPicPr>
          <p:cNvPr id="11" name="Grafik 10" descr="Ein Bild, das Text, Screenshot, Diagramm, Schrift enthält.&#10;&#10;Automatisch generierte Beschreibung">
            <a:extLst>
              <a:ext uri="{FF2B5EF4-FFF2-40B4-BE49-F238E27FC236}">
                <a16:creationId xmlns:a16="http://schemas.microsoft.com/office/drawing/2014/main" id="{D44AB274-805A-31AB-CEC9-F68083F63B2E}"/>
              </a:ext>
            </a:extLst>
          </p:cNvPr>
          <p:cNvPicPr>
            <a:picLocks noChangeAspect="1"/>
          </p:cNvPicPr>
          <p:nvPr/>
        </p:nvPicPr>
        <p:blipFill>
          <a:blip r:embed="rId6"/>
          <a:stretch>
            <a:fillRect/>
          </a:stretch>
        </p:blipFill>
        <p:spPr>
          <a:xfrm>
            <a:off x="3740150" y="3359150"/>
            <a:ext cx="4711700" cy="3797300"/>
          </a:xfrm>
          <a:prstGeom prst="rect">
            <a:avLst/>
          </a:prstGeom>
        </p:spPr>
      </p:pic>
      <p:pic>
        <p:nvPicPr>
          <p:cNvPr id="13" name="Grafik 12" descr="Ein Bild, das Text, Screenshot, Diagramm, Schrift enthält.&#10;&#10;Automatisch generierte Beschreibung">
            <a:extLst>
              <a:ext uri="{FF2B5EF4-FFF2-40B4-BE49-F238E27FC236}">
                <a16:creationId xmlns:a16="http://schemas.microsoft.com/office/drawing/2014/main" id="{5BE7F69F-F5C3-612F-D834-FB1A17B89886}"/>
              </a:ext>
            </a:extLst>
          </p:cNvPr>
          <p:cNvPicPr>
            <a:picLocks noChangeAspect="1"/>
          </p:cNvPicPr>
          <p:nvPr/>
        </p:nvPicPr>
        <p:blipFill>
          <a:blip r:embed="rId7"/>
          <a:stretch>
            <a:fillRect/>
          </a:stretch>
        </p:blipFill>
        <p:spPr>
          <a:xfrm>
            <a:off x="7480300" y="3359150"/>
            <a:ext cx="4711700" cy="3797300"/>
          </a:xfrm>
          <a:prstGeom prst="rect">
            <a:avLst/>
          </a:prstGeom>
        </p:spPr>
      </p:pic>
    </p:spTree>
    <p:extLst>
      <p:ext uri="{BB962C8B-B14F-4D97-AF65-F5344CB8AC3E}">
        <p14:creationId xmlns:p14="http://schemas.microsoft.com/office/powerpoint/2010/main" val="2561007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D829B-0074-685D-6AC8-B5D27CC09DBF}"/>
              </a:ext>
            </a:extLst>
          </p:cNvPr>
          <p:cNvSpPr>
            <a:spLocks noGrp="1"/>
          </p:cNvSpPr>
          <p:nvPr>
            <p:ph type="ctrTitle"/>
          </p:nvPr>
        </p:nvSpPr>
        <p:spPr>
          <a:xfrm>
            <a:off x="1524000" y="1122363"/>
            <a:ext cx="9144000" cy="3807446"/>
          </a:xfrm>
        </p:spPr>
        <p:txBody>
          <a:bodyPr>
            <a:normAutofit fontScale="90000"/>
          </a:bodyPr>
          <a:lstStyle/>
          <a:p>
            <a:r>
              <a:rPr lang="en-US" dirty="0"/>
              <a:t>Either way, the whitespaces are not portrayed correctly. </a:t>
            </a:r>
            <a:br>
              <a:rPr lang="en-US" dirty="0"/>
            </a:br>
            <a:r>
              <a:rPr lang="en-US" dirty="0"/>
              <a:t>All images suffer from </a:t>
            </a:r>
            <a:r>
              <a:rPr lang="en-US" dirty="0" err="1"/>
              <a:t>undersampling</a:t>
            </a:r>
            <a:r>
              <a:rPr lang="en-US" dirty="0"/>
              <a:t> when saving them to .</a:t>
            </a:r>
            <a:r>
              <a:rPr lang="en-US" dirty="0" err="1"/>
              <a:t>png</a:t>
            </a:r>
            <a:endParaRPr lang="en-US" dirty="0"/>
          </a:p>
        </p:txBody>
      </p:sp>
    </p:spTree>
    <p:extLst>
      <p:ext uri="{BB962C8B-B14F-4D97-AF65-F5344CB8AC3E}">
        <p14:creationId xmlns:p14="http://schemas.microsoft.com/office/powerpoint/2010/main" val="4036100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0A6F7-71C1-8AC8-FB75-D8C886BD1BA9}"/>
              </a:ext>
            </a:extLst>
          </p:cNvPr>
          <p:cNvSpPr>
            <a:spLocks noGrp="1"/>
          </p:cNvSpPr>
          <p:nvPr>
            <p:ph type="title"/>
          </p:nvPr>
        </p:nvSpPr>
        <p:spPr/>
        <p:txBody>
          <a:bodyPr/>
          <a:lstStyle/>
          <a:p>
            <a:r>
              <a:rPr lang="en-US" dirty="0"/>
              <a:t>What about different resolutions?</a:t>
            </a:r>
          </a:p>
        </p:txBody>
      </p:sp>
      <p:pic>
        <p:nvPicPr>
          <p:cNvPr id="5" name="Grafik 4" descr="Ein Bild, das Text, Screenshot, Diagramm, Schrift enthält.&#10;&#10;Automatisch generierte Beschreibung">
            <a:extLst>
              <a:ext uri="{FF2B5EF4-FFF2-40B4-BE49-F238E27FC236}">
                <a16:creationId xmlns:a16="http://schemas.microsoft.com/office/drawing/2014/main" id="{D9C4BC38-A638-0D4C-DD2A-C1748EE8A0FB}"/>
              </a:ext>
            </a:extLst>
          </p:cNvPr>
          <p:cNvPicPr>
            <a:picLocks noChangeAspect="1"/>
          </p:cNvPicPr>
          <p:nvPr/>
        </p:nvPicPr>
        <p:blipFill>
          <a:blip r:embed="rId2"/>
          <a:stretch>
            <a:fillRect/>
          </a:stretch>
        </p:blipFill>
        <p:spPr>
          <a:xfrm>
            <a:off x="0" y="1690688"/>
            <a:ext cx="4724400" cy="3797300"/>
          </a:xfrm>
          <a:prstGeom prst="rect">
            <a:avLst/>
          </a:prstGeom>
        </p:spPr>
      </p:pic>
      <p:pic>
        <p:nvPicPr>
          <p:cNvPr id="7" name="Grafik 6" descr="Ein Bild, das Text, Screenshot, Diagramm, Schrift enthält.&#10;&#10;Automatisch generierte Beschreibung">
            <a:extLst>
              <a:ext uri="{FF2B5EF4-FFF2-40B4-BE49-F238E27FC236}">
                <a16:creationId xmlns:a16="http://schemas.microsoft.com/office/drawing/2014/main" id="{219C61DC-14CC-20FF-C2CB-1CE7056AC904}"/>
              </a:ext>
            </a:extLst>
          </p:cNvPr>
          <p:cNvPicPr>
            <a:picLocks noChangeAspect="1"/>
          </p:cNvPicPr>
          <p:nvPr/>
        </p:nvPicPr>
        <p:blipFill>
          <a:blip r:embed="rId3"/>
          <a:stretch>
            <a:fillRect/>
          </a:stretch>
        </p:blipFill>
        <p:spPr>
          <a:xfrm>
            <a:off x="3740150" y="1690688"/>
            <a:ext cx="4711700" cy="3797300"/>
          </a:xfrm>
          <a:prstGeom prst="rect">
            <a:avLst/>
          </a:prstGeom>
        </p:spPr>
      </p:pic>
      <p:pic>
        <p:nvPicPr>
          <p:cNvPr id="9" name="Grafik 8" descr="Ein Bild, das Text, Screenshot, Diagramm, Schrift enthält.&#10;&#10;Automatisch generierte Beschreibung">
            <a:extLst>
              <a:ext uri="{FF2B5EF4-FFF2-40B4-BE49-F238E27FC236}">
                <a16:creationId xmlns:a16="http://schemas.microsoft.com/office/drawing/2014/main" id="{5D8C1FB2-C305-FDC5-714C-FBABC573C3F0}"/>
              </a:ext>
            </a:extLst>
          </p:cNvPr>
          <p:cNvPicPr>
            <a:picLocks noChangeAspect="1"/>
          </p:cNvPicPr>
          <p:nvPr/>
        </p:nvPicPr>
        <p:blipFill>
          <a:blip r:embed="rId4"/>
          <a:stretch>
            <a:fillRect/>
          </a:stretch>
        </p:blipFill>
        <p:spPr>
          <a:xfrm>
            <a:off x="7467602" y="1690688"/>
            <a:ext cx="4711700" cy="3797300"/>
          </a:xfrm>
          <a:prstGeom prst="rect">
            <a:avLst/>
          </a:prstGeom>
        </p:spPr>
      </p:pic>
      <p:sp>
        <p:nvSpPr>
          <p:cNvPr id="10" name="Textfeld 9">
            <a:extLst>
              <a:ext uri="{FF2B5EF4-FFF2-40B4-BE49-F238E27FC236}">
                <a16:creationId xmlns:a16="http://schemas.microsoft.com/office/drawing/2014/main" id="{D3784106-CE37-91C1-5795-91E4A2F69B5D}"/>
              </a:ext>
            </a:extLst>
          </p:cNvPr>
          <p:cNvSpPr txBox="1"/>
          <p:nvPr/>
        </p:nvSpPr>
        <p:spPr>
          <a:xfrm>
            <a:off x="9396892" y="5487988"/>
            <a:ext cx="853119" cy="369332"/>
          </a:xfrm>
          <a:prstGeom prst="rect">
            <a:avLst/>
          </a:prstGeom>
          <a:noFill/>
        </p:spPr>
        <p:txBody>
          <a:bodyPr wrap="none" rtlCol="0">
            <a:spAutoFit/>
          </a:bodyPr>
          <a:lstStyle/>
          <a:p>
            <a:r>
              <a:rPr lang="en-US" dirty="0"/>
              <a:t>122 kB</a:t>
            </a:r>
          </a:p>
        </p:txBody>
      </p:sp>
      <p:sp>
        <p:nvSpPr>
          <p:cNvPr id="11" name="Textfeld 10">
            <a:extLst>
              <a:ext uri="{FF2B5EF4-FFF2-40B4-BE49-F238E27FC236}">
                <a16:creationId xmlns:a16="http://schemas.microsoft.com/office/drawing/2014/main" id="{BB4E0896-3077-99AB-894B-F3651EF11F6E}"/>
              </a:ext>
            </a:extLst>
          </p:cNvPr>
          <p:cNvSpPr txBox="1"/>
          <p:nvPr/>
        </p:nvSpPr>
        <p:spPr>
          <a:xfrm>
            <a:off x="5669441" y="5487988"/>
            <a:ext cx="853119" cy="369332"/>
          </a:xfrm>
          <a:prstGeom prst="rect">
            <a:avLst/>
          </a:prstGeom>
          <a:noFill/>
        </p:spPr>
        <p:txBody>
          <a:bodyPr wrap="none" rtlCol="0">
            <a:spAutoFit/>
          </a:bodyPr>
          <a:lstStyle/>
          <a:p>
            <a:r>
              <a:rPr lang="en-US" dirty="0"/>
              <a:t>292 kB</a:t>
            </a:r>
          </a:p>
        </p:txBody>
      </p:sp>
      <p:sp>
        <p:nvSpPr>
          <p:cNvPr id="12" name="Textfeld 11">
            <a:extLst>
              <a:ext uri="{FF2B5EF4-FFF2-40B4-BE49-F238E27FC236}">
                <a16:creationId xmlns:a16="http://schemas.microsoft.com/office/drawing/2014/main" id="{CF036941-63F7-86BD-283F-C466692EF310}"/>
              </a:ext>
            </a:extLst>
          </p:cNvPr>
          <p:cNvSpPr txBox="1"/>
          <p:nvPr/>
        </p:nvSpPr>
        <p:spPr>
          <a:xfrm>
            <a:off x="1737521" y="5487988"/>
            <a:ext cx="853119" cy="369332"/>
          </a:xfrm>
          <a:prstGeom prst="rect">
            <a:avLst/>
          </a:prstGeom>
          <a:noFill/>
        </p:spPr>
        <p:txBody>
          <a:bodyPr wrap="none" rtlCol="0">
            <a:spAutoFit/>
          </a:bodyPr>
          <a:lstStyle/>
          <a:p>
            <a:r>
              <a:rPr lang="en-US" dirty="0"/>
              <a:t>414 kB</a:t>
            </a:r>
          </a:p>
        </p:txBody>
      </p:sp>
      <p:sp>
        <p:nvSpPr>
          <p:cNvPr id="13" name="Textfeld 12">
            <a:extLst>
              <a:ext uri="{FF2B5EF4-FFF2-40B4-BE49-F238E27FC236}">
                <a16:creationId xmlns:a16="http://schemas.microsoft.com/office/drawing/2014/main" id="{7E62D216-29A8-F956-F7A8-C68FEBC82019}"/>
              </a:ext>
            </a:extLst>
          </p:cNvPr>
          <p:cNvSpPr txBox="1"/>
          <p:nvPr/>
        </p:nvSpPr>
        <p:spPr>
          <a:xfrm>
            <a:off x="161" y="5892960"/>
            <a:ext cx="12192000" cy="646331"/>
          </a:xfrm>
          <a:prstGeom prst="rect">
            <a:avLst/>
          </a:prstGeom>
          <a:noFill/>
        </p:spPr>
        <p:txBody>
          <a:bodyPr wrap="square" rtlCol="0">
            <a:spAutoFit/>
          </a:bodyPr>
          <a:lstStyle/>
          <a:p>
            <a:r>
              <a:rPr lang="en-US" dirty="0"/>
              <a:t>All are not portrayed correctly, and this is not just an optical problem! Some white spacings are saved with more pixels than others. I hoped that </a:t>
            </a:r>
            <a:r>
              <a:rPr lang="en-US" dirty="0" err="1"/>
              <a:t>Imshow</a:t>
            </a:r>
            <a:r>
              <a:rPr lang="en-US" dirty="0"/>
              <a:t> could solve this because all pixels are equally sized here. But the problem is still apparent.</a:t>
            </a:r>
          </a:p>
        </p:txBody>
      </p:sp>
    </p:spTree>
    <p:extLst>
      <p:ext uri="{BB962C8B-B14F-4D97-AF65-F5344CB8AC3E}">
        <p14:creationId xmlns:p14="http://schemas.microsoft.com/office/powerpoint/2010/main" val="2829378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BE714B-92A7-EFF0-84F6-88C3ACAEC653}"/>
              </a:ext>
            </a:extLst>
          </p:cNvPr>
          <p:cNvSpPr>
            <a:spLocks noGrp="1"/>
          </p:cNvSpPr>
          <p:nvPr>
            <p:ph type="title"/>
          </p:nvPr>
        </p:nvSpPr>
        <p:spPr/>
        <p:txBody>
          <a:bodyPr/>
          <a:lstStyle/>
          <a:p>
            <a:r>
              <a:rPr lang="en-US" dirty="0" err="1"/>
              <a:t>Pcolormesh</a:t>
            </a:r>
            <a:r>
              <a:rPr lang="en-US" dirty="0"/>
              <a:t>?</a:t>
            </a:r>
          </a:p>
        </p:txBody>
      </p:sp>
      <p:pic>
        <p:nvPicPr>
          <p:cNvPr id="9" name="Grafik 8" descr="Ein Bild, das Text, Screenshot, Schrift, Diagramm enthält.&#10;&#10;Automatisch generierte Beschreibung">
            <a:extLst>
              <a:ext uri="{FF2B5EF4-FFF2-40B4-BE49-F238E27FC236}">
                <a16:creationId xmlns:a16="http://schemas.microsoft.com/office/drawing/2014/main" id="{A782BF9F-3687-FE69-57D9-BE3CC21597FE}"/>
              </a:ext>
            </a:extLst>
          </p:cNvPr>
          <p:cNvPicPr>
            <a:picLocks noChangeAspect="1"/>
          </p:cNvPicPr>
          <p:nvPr/>
        </p:nvPicPr>
        <p:blipFill>
          <a:blip r:embed="rId2"/>
          <a:stretch>
            <a:fillRect/>
          </a:stretch>
        </p:blipFill>
        <p:spPr>
          <a:xfrm>
            <a:off x="0" y="1690688"/>
            <a:ext cx="4724400" cy="3797300"/>
          </a:xfrm>
          <a:prstGeom prst="rect">
            <a:avLst/>
          </a:prstGeom>
        </p:spPr>
      </p:pic>
      <p:pic>
        <p:nvPicPr>
          <p:cNvPr id="5" name="Inhaltsplatzhalter 4" descr="Ein Bild, das Text, Screenshot, Schrift, Diagramm enthält.&#10;&#10;Automatisch generierte Beschreibung">
            <a:extLst>
              <a:ext uri="{FF2B5EF4-FFF2-40B4-BE49-F238E27FC236}">
                <a16:creationId xmlns:a16="http://schemas.microsoft.com/office/drawing/2014/main" id="{AF94CB94-8DBB-604A-CCE2-BFE687A2390A}"/>
              </a:ext>
            </a:extLst>
          </p:cNvPr>
          <p:cNvPicPr>
            <a:picLocks noGrp="1" noChangeAspect="1"/>
          </p:cNvPicPr>
          <p:nvPr>
            <p:ph idx="1"/>
          </p:nvPr>
        </p:nvPicPr>
        <p:blipFill>
          <a:blip r:embed="rId3"/>
          <a:stretch>
            <a:fillRect/>
          </a:stretch>
        </p:blipFill>
        <p:spPr>
          <a:xfrm>
            <a:off x="3740150" y="1690688"/>
            <a:ext cx="4711700" cy="3797300"/>
          </a:xfrm>
        </p:spPr>
      </p:pic>
      <p:pic>
        <p:nvPicPr>
          <p:cNvPr id="11" name="Grafik 10" descr="Ein Bild, das Text, Screenshot, Schrift, Diagramm enthält.&#10;&#10;Automatisch generierte Beschreibung">
            <a:extLst>
              <a:ext uri="{FF2B5EF4-FFF2-40B4-BE49-F238E27FC236}">
                <a16:creationId xmlns:a16="http://schemas.microsoft.com/office/drawing/2014/main" id="{661286EF-E41C-1B71-A91F-FB53EBF82E21}"/>
              </a:ext>
            </a:extLst>
          </p:cNvPr>
          <p:cNvPicPr>
            <a:picLocks noChangeAspect="1"/>
          </p:cNvPicPr>
          <p:nvPr/>
        </p:nvPicPr>
        <p:blipFill>
          <a:blip r:embed="rId4"/>
          <a:stretch>
            <a:fillRect/>
          </a:stretch>
        </p:blipFill>
        <p:spPr>
          <a:xfrm>
            <a:off x="7480300" y="1690688"/>
            <a:ext cx="4711700" cy="3797300"/>
          </a:xfrm>
          <a:prstGeom prst="rect">
            <a:avLst/>
          </a:prstGeom>
        </p:spPr>
      </p:pic>
      <p:sp>
        <p:nvSpPr>
          <p:cNvPr id="12" name="Textfeld 11">
            <a:extLst>
              <a:ext uri="{FF2B5EF4-FFF2-40B4-BE49-F238E27FC236}">
                <a16:creationId xmlns:a16="http://schemas.microsoft.com/office/drawing/2014/main" id="{350C8D43-97D3-B4FF-E487-C2392D18A9DB}"/>
              </a:ext>
            </a:extLst>
          </p:cNvPr>
          <p:cNvSpPr txBox="1"/>
          <p:nvPr/>
        </p:nvSpPr>
        <p:spPr>
          <a:xfrm>
            <a:off x="9396891" y="5487988"/>
            <a:ext cx="729687" cy="369332"/>
          </a:xfrm>
          <a:prstGeom prst="rect">
            <a:avLst/>
          </a:prstGeom>
          <a:noFill/>
        </p:spPr>
        <p:txBody>
          <a:bodyPr wrap="none" rtlCol="0">
            <a:spAutoFit/>
          </a:bodyPr>
          <a:lstStyle/>
          <a:p>
            <a:r>
              <a:rPr lang="en-US" dirty="0"/>
              <a:t>91 kB</a:t>
            </a:r>
          </a:p>
        </p:txBody>
      </p:sp>
      <p:sp>
        <p:nvSpPr>
          <p:cNvPr id="13" name="Textfeld 12">
            <a:extLst>
              <a:ext uri="{FF2B5EF4-FFF2-40B4-BE49-F238E27FC236}">
                <a16:creationId xmlns:a16="http://schemas.microsoft.com/office/drawing/2014/main" id="{5517B852-80C3-C304-61D6-B6ED4035CB98}"/>
              </a:ext>
            </a:extLst>
          </p:cNvPr>
          <p:cNvSpPr txBox="1"/>
          <p:nvPr/>
        </p:nvSpPr>
        <p:spPr>
          <a:xfrm>
            <a:off x="5669440" y="5487988"/>
            <a:ext cx="853119" cy="369332"/>
          </a:xfrm>
          <a:prstGeom prst="rect">
            <a:avLst/>
          </a:prstGeom>
          <a:noFill/>
        </p:spPr>
        <p:txBody>
          <a:bodyPr wrap="none" rtlCol="0">
            <a:spAutoFit/>
          </a:bodyPr>
          <a:lstStyle/>
          <a:p>
            <a:r>
              <a:rPr lang="en-US" dirty="0"/>
              <a:t>291 kB</a:t>
            </a:r>
          </a:p>
        </p:txBody>
      </p:sp>
      <p:sp>
        <p:nvSpPr>
          <p:cNvPr id="14" name="Textfeld 13">
            <a:extLst>
              <a:ext uri="{FF2B5EF4-FFF2-40B4-BE49-F238E27FC236}">
                <a16:creationId xmlns:a16="http://schemas.microsoft.com/office/drawing/2014/main" id="{39C61C86-1231-3A3B-530D-BCF5F9EEF39B}"/>
              </a:ext>
            </a:extLst>
          </p:cNvPr>
          <p:cNvSpPr txBox="1"/>
          <p:nvPr/>
        </p:nvSpPr>
        <p:spPr>
          <a:xfrm>
            <a:off x="1737520" y="5487988"/>
            <a:ext cx="853119" cy="369332"/>
          </a:xfrm>
          <a:prstGeom prst="rect">
            <a:avLst/>
          </a:prstGeom>
          <a:noFill/>
        </p:spPr>
        <p:txBody>
          <a:bodyPr wrap="none" rtlCol="0">
            <a:spAutoFit/>
          </a:bodyPr>
          <a:lstStyle/>
          <a:p>
            <a:r>
              <a:rPr lang="en-US" dirty="0"/>
              <a:t>412 kB</a:t>
            </a:r>
          </a:p>
        </p:txBody>
      </p:sp>
      <p:sp>
        <p:nvSpPr>
          <p:cNvPr id="15" name="Textfeld 14">
            <a:extLst>
              <a:ext uri="{FF2B5EF4-FFF2-40B4-BE49-F238E27FC236}">
                <a16:creationId xmlns:a16="http://schemas.microsoft.com/office/drawing/2014/main" id="{1468CA45-39D5-99C5-13BF-3D989CFD2731}"/>
              </a:ext>
            </a:extLst>
          </p:cNvPr>
          <p:cNvSpPr txBox="1"/>
          <p:nvPr/>
        </p:nvSpPr>
        <p:spPr>
          <a:xfrm>
            <a:off x="161" y="5892960"/>
            <a:ext cx="12192000" cy="646331"/>
          </a:xfrm>
          <a:prstGeom prst="rect">
            <a:avLst/>
          </a:prstGeom>
          <a:noFill/>
        </p:spPr>
        <p:txBody>
          <a:bodyPr wrap="square" rtlCol="0">
            <a:spAutoFit/>
          </a:bodyPr>
          <a:lstStyle/>
          <a:p>
            <a:r>
              <a:rPr lang="en-US" dirty="0"/>
              <a:t>Better portrayed compared to </a:t>
            </a:r>
            <a:r>
              <a:rPr lang="en-US" dirty="0" err="1"/>
              <a:t>Imshow</a:t>
            </a:r>
            <a:r>
              <a:rPr lang="en-US" dirty="0"/>
              <a:t>! For 300 dpi the disparity in white spacing size is quite apparent, for the higher resolutions, it becomes less problematic.</a:t>
            </a:r>
          </a:p>
        </p:txBody>
      </p:sp>
    </p:spTree>
    <p:extLst>
      <p:ext uri="{BB962C8B-B14F-4D97-AF65-F5344CB8AC3E}">
        <p14:creationId xmlns:p14="http://schemas.microsoft.com/office/powerpoint/2010/main" val="427300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Screenshot, Schrift, Diagramm enthält.&#10;&#10;Automatisch generierte Beschreibung">
            <a:extLst>
              <a:ext uri="{FF2B5EF4-FFF2-40B4-BE49-F238E27FC236}">
                <a16:creationId xmlns:a16="http://schemas.microsoft.com/office/drawing/2014/main" id="{5E5F72E0-481C-4B87-29DC-0F4C5EF41BF2}"/>
              </a:ext>
            </a:extLst>
          </p:cNvPr>
          <p:cNvPicPr>
            <a:picLocks noChangeAspect="1"/>
          </p:cNvPicPr>
          <p:nvPr/>
        </p:nvPicPr>
        <p:blipFill>
          <a:blip r:embed="rId3"/>
          <a:stretch>
            <a:fillRect/>
          </a:stretch>
        </p:blipFill>
        <p:spPr>
          <a:xfrm>
            <a:off x="0" y="0"/>
            <a:ext cx="4724400" cy="3797300"/>
          </a:xfrm>
          <a:prstGeom prst="rect">
            <a:avLst/>
          </a:prstGeom>
        </p:spPr>
      </p:pic>
      <p:pic>
        <p:nvPicPr>
          <p:cNvPr id="3" name="Inhaltsplatzhalter 4" descr="Ein Bild, das Text, Screenshot, Schrift, Diagramm enthält.&#10;&#10;Automatisch generierte Beschreibung">
            <a:extLst>
              <a:ext uri="{FF2B5EF4-FFF2-40B4-BE49-F238E27FC236}">
                <a16:creationId xmlns:a16="http://schemas.microsoft.com/office/drawing/2014/main" id="{B255C1B0-9DCE-167F-1969-8FA2E2A6B38F}"/>
              </a:ext>
            </a:extLst>
          </p:cNvPr>
          <p:cNvPicPr>
            <a:picLocks noChangeAspect="1"/>
          </p:cNvPicPr>
          <p:nvPr/>
        </p:nvPicPr>
        <p:blipFill>
          <a:blip r:embed="rId4"/>
          <a:stretch>
            <a:fillRect/>
          </a:stretch>
        </p:blipFill>
        <p:spPr>
          <a:xfrm>
            <a:off x="3740150" y="0"/>
            <a:ext cx="4711700" cy="3797300"/>
          </a:xfrm>
          <a:prstGeom prst="rect">
            <a:avLst/>
          </a:prstGeom>
        </p:spPr>
      </p:pic>
      <p:pic>
        <p:nvPicPr>
          <p:cNvPr id="4" name="Grafik 3" descr="Ein Bild, das Text, Screenshot, Schrift, Diagramm enthält.&#10;&#10;Automatisch generierte Beschreibung">
            <a:extLst>
              <a:ext uri="{FF2B5EF4-FFF2-40B4-BE49-F238E27FC236}">
                <a16:creationId xmlns:a16="http://schemas.microsoft.com/office/drawing/2014/main" id="{46DFF8CF-5DC8-B5E7-CAEB-6A7EF28F6240}"/>
              </a:ext>
            </a:extLst>
          </p:cNvPr>
          <p:cNvPicPr>
            <a:picLocks noChangeAspect="1"/>
          </p:cNvPicPr>
          <p:nvPr/>
        </p:nvPicPr>
        <p:blipFill>
          <a:blip r:embed="rId5"/>
          <a:stretch>
            <a:fillRect/>
          </a:stretch>
        </p:blipFill>
        <p:spPr>
          <a:xfrm>
            <a:off x="7480300" y="0"/>
            <a:ext cx="4711700" cy="3797300"/>
          </a:xfrm>
          <a:prstGeom prst="rect">
            <a:avLst/>
          </a:prstGeom>
        </p:spPr>
      </p:pic>
      <p:pic>
        <p:nvPicPr>
          <p:cNvPr id="10" name="Grafik 9" descr="Ein Bild, das Text, Screenshot, Diagramm, Schrift enthält.&#10;&#10;Automatisch generierte Beschreibung">
            <a:extLst>
              <a:ext uri="{FF2B5EF4-FFF2-40B4-BE49-F238E27FC236}">
                <a16:creationId xmlns:a16="http://schemas.microsoft.com/office/drawing/2014/main" id="{D5670348-3841-C19B-1850-5B8E1A50E2A3}"/>
              </a:ext>
            </a:extLst>
          </p:cNvPr>
          <p:cNvPicPr>
            <a:picLocks noChangeAspect="1"/>
          </p:cNvPicPr>
          <p:nvPr/>
        </p:nvPicPr>
        <p:blipFill>
          <a:blip r:embed="rId6"/>
          <a:stretch>
            <a:fillRect/>
          </a:stretch>
        </p:blipFill>
        <p:spPr>
          <a:xfrm>
            <a:off x="-12699" y="3379904"/>
            <a:ext cx="4724400" cy="3797300"/>
          </a:xfrm>
          <a:prstGeom prst="rect">
            <a:avLst/>
          </a:prstGeom>
        </p:spPr>
      </p:pic>
      <p:pic>
        <p:nvPicPr>
          <p:cNvPr id="8" name="Grafik 7" descr="Ein Bild, das Text, Screenshot, Diagramm, Schrift enthält.&#10;&#10;Automatisch generierte Beschreibung">
            <a:extLst>
              <a:ext uri="{FF2B5EF4-FFF2-40B4-BE49-F238E27FC236}">
                <a16:creationId xmlns:a16="http://schemas.microsoft.com/office/drawing/2014/main" id="{1E5B37D5-CF34-7289-2B46-F6EA19EE20EB}"/>
              </a:ext>
            </a:extLst>
          </p:cNvPr>
          <p:cNvPicPr>
            <a:picLocks noChangeAspect="1"/>
          </p:cNvPicPr>
          <p:nvPr/>
        </p:nvPicPr>
        <p:blipFill>
          <a:blip r:embed="rId7"/>
          <a:stretch>
            <a:fillRect/>
          </a:stretch>
        </p:blipFill>
        <p:spPr>
          <a:xfrm>
            <a:off x="3740150" y="3379904"/>
            <a:ext cx="4711700" cy="3797300"/>
          </a:xfrm>
          <a:prstGeom prst="rect">
            <a:avLst/>
          </a:prstGeom>
        </p:spPr>
      </p:pic>
      <p:pic>
        <p:nvPicPr>
          <p:cNvPr id="6" name="Grafik 5" descr="Ein Bild, das Text, Screenshot, Diagramm, Schrift enthält.&#10;&#10;Automatisch generierte Beschreibung">
            <a:extLst>
              <a:ext uri="{FF2B5EF4-FFF2-40B4-BE49-F238E27FC236}">
                <a16:creationId xmlns:a16="http://schemas.microsoft.com/office/drawing/2014/main" id="{73916051-0383-7BB9-AEB8-CEC266A2BA3D}"/>
              </a:ext>
            </a:extLst>
          </p:cNvPr>
          <p:cNvPicPr>
            <a:picLocks noChangeAspect="1"/>
          </p:cNvPicPr>
          <p:nvPr/>
        </p:nvPicPr>
        <p:blipFill>
          <a:blip r:embed="rId8"/>
          <a:stretch>
            <a:fillRect/>
          </a:stretch>
        </p:blipFill>
        <p:spPr>
          <a:xfrm>
            <a:off x="7480300" y="3379904"/>
            <a:ext cx="4711700" cy="3797300"/>
          </a:xfrm>
          <a:prstGeom prst="rect">
            <a:avLst/>
          </a:prstGeom>
        </p:spPr>
      </p:pic>
    </p:spTree>
    <p:extLst>
      <p:ext uri="{BB962C8B-B14F-4D97-AF65-F5344CB8AC3E}">
        <p14:creationId xmlns:p14="http://schemas.microsoft.com/office/powerpoint/2010/main" val="3665707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8A9CC-A570-92A1-7728-A81FC2316F5A}"/>
              </a:ext>
            </a:extLst>
          </p:cNvPr>
          <p:cNvSpPr>
            <a:spLocks noGrp="1"/>
          </p:cNvSpPr>
          <p:nvPr>
            <p:ph type="ctrTitle"/>
          </p:nvPr>
        </p:nvSpPr>
        <p:spPr/>
        <p:txBody>
          <a:bodyPr>
            <a:normAutofit fontScale="90000"/>
          </a:bodyPr>
          <a:lstStyle/>
          <a:p>
            <a:r>
              <a:rPr lang="en-US" dirty="0"/>
              <a:t>Is there any visible difference among the resolutions for the interpolated images?</a:t>
            </a:r>
          </a:p>
        </p:txBody>
      </p:sp>
      <p:sp>
        <p:nvSpPr>
          <p:cNvPr id="3" name="Untertitel 2">
            <a:extLst>
              <a:ext uri="{FF2B5EF4-FFF2-40B4-BE49-F238E27FC236}">
                <a16:creationId xmlns:a16="http://schemas.microsoft.com/office/drawing/2014/main" id="{E93AEFA6-FEA7-58A6-D324-43297341C3D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6821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DD4E9A-D355-C2A8-6F9C-493151888CAE}"/>
              </a:ext>
            </a:extLst>
          </p:cNvPr>
          <p:cNvSpPr>
            <a:spLocks noGrp="1"/>
          </p:cNvSpPr>
          <p:nvPr>
            <p:ph type="title"/>
          </p:nvPr>
        </p:nvSpPr>
        <p:spPr/>
        <p:txBody>
          <a:bodyPr/>
          <a:lstStyle/>
          <a:p>
            <a:r>
              <a:rPr lang="en-US" dirty="0"/>
              <a:t>What we get from measurements</a:t>
            </a:r>
          </a:p>
        </p:txBody>
      </p:sp>
      <p:pic>
        <p:nvPicPr>
          <p:cNvPr id="5" name="Grafik 4" descr="Ein Bild, das Text, Software, Webseite, Website enthält.&#10;&#10;Automatisch generierte Beschreibung">
            <a:extLst>
              <a:ext uri="{FF2B5EF4-FFF2-40B4-BE49-F238E27FC236}">
                <a16:creationId xmlns:a16="http://schemas.microsoft.com/office/drawing/2014/main" id="{599645FB-A85B-EE8E-2357-2E01FA36BCB7}"/>
              </a:ext>
            </a:extLst>
          </p:cNvPr>
          <p:cNvPicPr>
            <a:picLocks noChangeAspect="1"/>
          </p:cNvPicPr>
          <p:nvPr/>
        </p:nvPicPr>
        <p:blipFill>
          <a:blip r:embed="rId2"/>
          <a:stretch>
            <a:fillRect/>
          </a:stretch>
        </p:blipFill>
        <p:spPr>
          <a:xfrm>
            <a:off x="4419600" y="1411962"/>
            <a:ext cx="7772400" cy="4866424"/>
          </a:xfrm>
          <a:prstGeom prst="rect">
            <a:avLst/>
          </a:prstGeom>
        </p:spPr>
      </p:pic>
      <p:pic>
        <p:nvPicPr>
          <p:cNvPr id="7" name="Grafik 6" descr="Ein Bild, das Text, Screenshot, Rechteck, Muster enthält.&#10;&#10;Automatisch generierte Beschreibung">
            <a:extLst>
              <a:ext uri="{FF2B5EF4-FFF2-40B4-BE49-F238E27FC236}">
                <a16:creationId xmlns:a16="http://schemas.microsoft.com/office/drawing/2014/main" id="{44067D07-5295-2E40-A534-31D6FDC95F67}"/>
              </a:ext>
            </a:extLst>
          </p:cNvPr>
          <p:cNvPicPr>
            <a:picLocks noChangeAspect="1"/>
          </p:cNvPicPr>
          <p:nvPr/>
        </p:nvPicPr>
        <p:blipFill>
          <a:blip r:embed="rId3"/>
          <a:stretch>
            <a:fillRect/>
          </a:stretch>
        </p:blipFill>
        <p:spPr>
          <a:xfrm>
            <a:off x="0" y="3151960"/>
            <a:ext cx="5226756" cy="3706040"/>
          </a:xfrm>
          <a:prstGeom prst="rect">
            <a:avLst/>
          </a:prstGeom>
        </p:spPr>
      </p:pic>
    </p:spTree>
    <p:extLst>
      <p:ext uri="{BB962C8B-B14F-4D97-AF65-F5344CB8AC3E}">
        <p14:creationId xmlns:p14="http://schemas.microsoft.com/office/powerpoint/2010/main" val="2304228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chrift enthält.&#10;&#10;Automatisch generierte Beschreibung">
            <a:extLst>
              <a:ext uri="{FF2B5EF4-FFF2-40B4-BE49-F238E27FC236}">
                <a16:creationId xmlns:a16="http://schemas.microsoft.com/office/drawing/2014/main" id="{82C6FD64-D616-7EEA-DCC7-F761CA1AE448}"/>
              </a:ext>
            </a:extLst>
          </p:cNvPr>
          <p:cNvPicPr>
            <a:picLocks noChangeAspect="1"/>
          </p:cNvPicPr>
          <p:nvPr/>
        </p:nvPicPr>
        <p:blipFill>
          <a:blip r:embed="rId3"/>
          <a:stretch>
            <a:fillRect/>
          </a:stretch>
        </p:blipFill>
        <p:spPr>
          <a:xfrm>
            <a:off x="0" y="0"/>
            <a:ext cx="4724400" cy="3797300"/>
          </a:xfrm>
          <a:prstGeom prst="rect">
            <a:avLst/>
          </a:prstGeom>
        </p:spPr>
      </p:pic>
      <p:pic>
        <p:nvPicPr>
          <p:cNvPr id="5" name="Grafik 4" descr="Ein Bild, das Text, Screenshot, Schrift enthält.&#10;&#10;Automatisch generierte Beschreibung">
            <a:extLst>
              <a:ext uri="{FF2B5EF4-FFF2-40B4-BE49-F238E27FC236}">
                <a16:creationId xmlns:a16="http://schemas.microsoft.com/office/drawing/2014/main" id="{330B3ABF-FD85-7692-0C3C-78905FF1769E}"/>
              </a:ext>
            </a:extLst>
          </p:cNvPr>
          <p:cNvPicPr>
            <a:picLocks noChangeAspect="1"/>
          </p:cNvPicPr>
          <p:nvPr/>
        </p:nvPicPr>
        <p:blipFill>
          <a:blip r:embed="rId4"/>
          <a:stretch>
            <a:fillRect/>
          </a:stretch>
        </p:blipFill>
        <p:spPr>
          <a:xfrm>
            <a:off x="3740150" y="0"/>
            <a:ext cx="4711700" cy="3797300"/>
          </a:xfrm>
          <a:prstGeom prst="rect">
            <a:avLst/>
          </a:prstGeom>
        </p:spPr>
      </p:pic>
      <p:pic>
        <p:nvPicPr>
          <p:cNvPr id="7" name="Grafik 6" descr="Ein Bild, das Text, Screenshot, Schrift enthält.&#10;&#10;Automatisch generierte Beschreibung">
            <a:extLst>
              <a:ext uri="{FF2B5EF4-FFF2-40B4-BE49-F238E27FC236}">
                <a16:creationId xmlns:a16="http://schemas.microsoft.com/office/drawing/2014/main" id="{A89C2AA0-2E38-E7DD-2031-321044C7AE2D}"/>
              </a:ext>
            </a:extLst>
          </p:cNvPr>
          <p:cNvPicPr>
            <a:picLocks noChangeAspect="1"/>
          </p:cNvPicPr>
          <p:nvPr/>
        </p:nvPicPr>
        <p:blipFill>
          <a:blip r:embed="rId5"/>
          <a:stretch>
            <a:fillRect/>
          </a:stretch>
        </p:blipFill>
        <p:spPr>
          <a:xfrm>
            <a:off x="7480300" y="0"/>
            <a:ext cx="4711700" cy="3797300"/>
          </a:xfrm>
          <a:prstGeom prst="rect">
            <a:avLst/>
          </a:prstGeom>
        </p:spPr>
      </p:pic>
      <p:pic>
        <p:nvPicPr>
          <p:cNvPr id="9" name="Grafik 8" descr="Ein Bild, das Text, Screenshot, Schrift, Symbol enthält.&#10;&#10;Automatisch generierte Beschreibung">
            <a:extLst>
              <a:ext uri="{FF2B5EF4-FFF2-40B4-BE49-F238E27FC236}">
                <a16:creationId xmlns:a16="http://schemas.microsoft.com/office/drawing/2014/main" id="{05C59DB1-ED09-79C7-CA89-C99410CFABC1}"/>
              </a:ext>
            </a:extLst>
          </p:cNvPr>
          <p:cNvPicPr>
            <a:picLocks noChangeAspect="1"/>
          </p:cNvPicPr>
          <p:nvPr/>
        </p:nvPicPr>
        <p:blipFill>
          <a:blip r:embed="rId6"/>
          <a:stretch>
            <a:fillRect/>
          </a:stretch>
        </p:blipFill>
        <p:spPr>
          <a:xfrm>
            <a:off x="12700" y="3360420"/>
            <a:ext cx="4711700" cy="3797300"/>
          </a:xfrm>
          <a:prstGeom prst="rect">
            <a:avLst/>
          </a:prstGeom>
        </p:spPr>
      </p:pic>
      <p:pic>
        <p:nvPicPr>
          <p:cNvPr id="11" name="Grafik 10" descr="Ein Bild, das Text, Screenshot, Schrift enthält.&#10;&#10;Automatisch generierte Beschreibung">
            <a:extLst>
              <a:ext uri="{FF2B5EF4-FFF2-40B4-BE49-F238E27FC236}">
                <a16:creationId xmlns:a16="http://schemas.microsoft.com/office/drawing/2014/main" id="{C4BCB474-26BD-188A-893A-4C1CDD09A952}"/>
              </a:ext>
            </a:extLst>
          </p:cNvPr>
          <p:cNvPicPr>
            <a:picLocks noChangeAspect="1"/>
          </p:cNvPicPr>
          <p:nvPr/>
        </p:nvPicPr>
        <p:blipFill>
          <a:blip r:embed="rId7"/>
          <a:stretch>
            <a:fillRect/>
          </a:stretch>
        </p:blipFill>
        <p:spPr>
          <a:xfrm>
            <a:off x="3740150" y="3360420"/>
            <a:ext cx="4711700" cy="3797300"/>
          </a:xfrm>
          <a:prstGeom prst="rect">
            <a:avLst/>
          </a:prstGeom>
        </p:spPr>
      </p:pic>
      <p:pic>
        <p:nvPicPr>
          <p:cNvPr id="13" name="Grafik 12" descr="Ein Bild, das Text, Screenshot, Symbol enthält.&#10;&#10;Automatisch generierte Beschreibung">
            <a:extLst>
              <a:ext uri="{FF2B5EF4-FFF2-40B4-BE49-F238E27FC236}">
                <a16:creationId xmlns:a16="http://schemas.microsoft.com/office/drawing/2014/main" id="{9C351EC5-B9EC-B151-3772-8F9D46BEB774}"/>
              </a:ext>
            </a:extLst>
          </p:cNvPr>
          <p:cNvPicPr>
            <a:picLocks noChangeAspect="1"/>
          </p:cNvPicPr>
          <p:nvPr/>
        </p:nvPicPr>
        <p:blipFill>
          <a:blip r:embed="rId8"/>
          <a:stretch>
            <a:fillRect/>
          </a:stretch>
        </p:blipFill>
        <p:spPr>
          <a:xfrm>
            <a:off x="7467600" y="3373120"/>
            <a:ext cx="4711700" cy="3784600"/>
          </a:xfrm>
          <a:prstGeom prst="rect">
            <a:avLst/>
          </a:prstGeom>
        </p:spPr>
      </p:pic>
    </p:spTree>
    <p:extLst>
      <p:ext uri="{BB962C8B-B14F-4D97-AF65-F5344CB8AC3E}">
        <p14:creationId xmlns:p14="http://schemas.microsoft.com/office/powerpoint/2010/main" val="705651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E8CDC-B1E4-F925-2A41-F7424C53C2CF}"/>
              </a:ext>
            </a:extLst>
          </p:cNvPr>
          <p:cNvSpPr>
            <a:spLocks noGrp="1"/>
          </p:cNvSpPr>
          <p:nvPr>
            <p:ph type="ctrTitle"/>
          </p:nvPr>
        </p:nvSpPr>
        <p:spPr>
          <a:xfrm>
            <a:off x="1524000" y="2870200"/>
            <a:ext cx="9144000" cy="2387600"/>
          </a:xfrm>
        </p:spPr>
        <p:txBody>
          <a:bodyPr>
            <a:normAutofit fontScale="90000"/>
          </a:bodyPr>
          <a:lstStyle/>
          <a:p>
            <a:r>
              <a:rPr lang="en-US" dirty="0"/>
              <a:t>I do not really see any difference here – just the size varies from 31 kB up to 406 kB.</a:t>
            </a:r>
            <a:br>
              <a:rPr lang="en-US" dirty="0"/>
            </a:br>
            <a:r>
              <a:rPr lang="en-US" dirty="0"/>
              <a:t>I will stick with 300 dpi for these images for now</a:t>
            </a:r>
          </a:p>
        </p:txBody>
      </p:sp>
    </p:spTree>
    <p:extLst>
      <p:ext uri="{BB962C8B-B14F-4D97-AF65-F5344CB8AC3E}">
        <p14:creationId xmlns:p14="http://schemas.microsoft.com/office/powerpoint/2010/main" val="3978439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9A7E62-C771-06CE-7A89-FD409BC24AC9}"/>
              </a:ext>
            </a:extLst>
          </p:cNvPr>
          <p:cNvSpPr>
            <a:spLocks noGrp="1"/>
          </p:cNvSpPr>
          <p:nvPr>
            <p:ph type="title"/>
          </p:nvPr>
        </p:nvSpPr>
        <p:spPr/>
        <p:txBody>
          <a:bodyPr/>
          <a:lstStyle/>
          <a:p>
            <a:r>
              <a:rPr lang="en-US" dirty="0"/>
              <a:t>.</a:t>
            </a:r>
            <a:r>
              <a:rPr lang="en-US" dirty="0" err="1"/>
              <a:t>png</a:t>
            </a:r>
            <a:r>
              <a:rPr lang="en-US" dirty="0"/>
              <a:t> or .pdf?</a:t>
            </a:r>
          </a:p>
        </p:txBody>
      </p:sp>
      <p:sp>
        <p:nvSpPr>
          <p:cNvPr id="4" name="Untertitel 2">
            <a:extLst>
              <a:ext uri="{FF2B5EF4-FFF2-40B4-BE49-F238E27FC236}">
                <a16:creationId xmlns:a16="http://schemas.microsoft.com/office/drawing/2014/main" id="{DD811190-EDBC-E03B-A785-52FC1F660345}"/>
              </a:ext>
            </a:extLst>
          </p:cNvPr>
          <p:cNvSpPr txBox="1">
            <a:spLocks/>
          </p:cNvSpPr>
          <p:nvPr/>
        </p:nvSpPr>
        <p:spPr>
          <a:xfrm>
            <a:off x="838200" y="1690687"/>
            <a:ext cx="10515600" cy="3588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Out of technical considerations easy answer from my side: </a:t>
            </a:r>
            <a:r>
              <a:rPr lang="en-US" b="1" u="sng" dirty="0"/>
              <a:t>.</a:t>
            </a:r>
            <a:r>
              <a:rPr lang="en-US" b="1" u="sng" dirty="0" err="1"/>
              <a:t>png</a:t>
            </a:r>
            <a:endParaRPr lang="en-US" b="1" u="sng" dirty="0"/>
          </a:p>
          <a:p>
            <a:pPr marL="0" indent="0">
              <a:buNone/>
            </a:pPr>
            <a:r>
              <a:rPr lang="en-US" dirty="0"/>
              <a:t>Why?</a:t>
            </a:r>
          </a:p>
          <a:p>
            <a:pPr>
              <a:buFont typeface="Wingdings" pitchFamily="2" charset="2"/>
              <a:buChar char="Ø"/>
            </a:pPr>
            <a:r>
              <a:rPr lang="en-US" dirty="0"/>
              <a:t>.pdf gets aliasing problems because it keeps contours/pixels as separate objects</a:t>
            </a:r>
          </a:p>
          <a:p>
            <a:pPr>
              <a:buFont typeface="Wingdings" pitchFamily="2" charset="2"/>
              <a:buChar char="Ø"/>
            </a:pPr>
            <a:r>
              <a:rPr lang="en-US" dirty="0"/>
              <a:t>.</a:t>
            </a:r>
            <a:r>
              <a:rPr lang="en-US" dirty="0" err="1"/>
              <a:t>png</a:t>
            </a:r>
            <a:r>
              <a:rPr lang="en-US" dirty="0"/>
              <a:t> supports lossless compression, .pdf not</a:t>
            </a:r>
          </a:p>
          <a:p>
            <a:pPr>
              <a:buFont typeface="Wingdings" pitchFamily="2" charset="2"/>
              <a:buChar char="Ø"/>
            </a:pPr>
            <a:r>
              <a:rPr lang="en-US" dirty="0"/>
              <a:t>.pdf gets far too large for the images (because of keeping e.g. contours as several objects)</a:t>
            </a:r>
          </a:p>
        </p:txBody>
      </p:sp>
    </p:spTree>
    <p:extLst>
      <p:ext uri="{BB962C8B-B14F-4D97-AF65-F5344CB8AC3E}">
        <p14:creationId xmlns:p14="http://schemas.microsoft.com/office/powerpoint/2010/main" val="3855883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62C5B4-6FD0-40EC-FA61-C08270F73299}"/>
              </a:ext>
            </a:extLst>
          </p:cNvPr>
          <p:cNvSpPr>
            <a:spLocks noGrp="1"/>
          </p:cNvSpPr>
          <p:nvPr>
            <p:ph type="ctrTitle"/>
          </p:nvPr>
        </p:nvSpPr>
        <p:spPr>
          <a:xfrm>
            <a:off x="1524000" y="2122752"/>
            <a:ext cx="9144000" cy="4509029"/>
          </a:xfrm>
        </p:spPr>
        <p:txBody>
          <a:bodyPr>
            <a:normAutofit fontScale="90000"/>
          </a:bodyPr>
          <a:lstStyle/>
          <a:p>
            <a:r>
              <a:rPr lang="en-US" dirty="0"/>
              <a:t>What about the </a:t>
            </a:r>
            <a:r>
              <a:rPr lang="en-US" b="1" u="sng" dirty="0"/>
              <a:t>color map </a:t>
            </a:r>
            <a:r>
              <a:rPr lang="en-US" dirty="0"/>
              <a:t>choice?</a:t>
            </a:r>
            <a:br>
              <a:rPr lang="en-US" dirty="0"/>
            </a:br>
            <a:br>
              <a:rPr lang="en-US" dirty="0"/>
            </a:br>
            <a:r>
              <a:rPr lang="en-US" dirty="0"/>
              <a:t>There are plenty of options available – I prefer to have something perceptually uniform – but I have some comparisons following</a:t>
            </a:r>
          </a:p>
        </p:txBody>
      </p:sp>
    </p:spTree>
    <p:extLst>
      <p:ext uri="{BB962C8B-B14F-4D97-AF65-F5344CB8AC3E}">
        <p14:creationId xmlns:p14="http://schemas.microsoft.com/office/powerpoint/2010/main" val="1681640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0B4C66-249F-3180-7A21-690472B5E845}"/>
              </a:ext>
            </a:extLst>
          </p:cNvPr>
          <p:cNvSpPr>
            <a:spLocks noGrp="1"/>
          </p:cNvSpPr>
          <p:nvPr>
            <p:ph type="ctrTitle"/>
          </p:nvPr>
        </p:nvSpPr>
        <p:spPr>
          <a:xfrm>
            <a:off x="1524000" y="0"/>
            <a:ext cx="9144000" cy="1655762"/>
          </a:xfrm>
        </p:spPr>
        <p:txBody>
          <a:bodyPr/>
          <a:lstStyle/>
          <a:p>
            <a:r>
              <a:rPr lang="en-US" dirty="0" err="1"/>
              <a:t>Misc</a:t>
            </a:r>
            <a:r>
              <a:rPr lang="en-US" dirty="0"/>
              <a:t> shape</a:t>
            </a:r>
          </a:p>
        </p:txBody>
      </p:sp>
      <p:sp>
        <p:nvSpPr>
          <p:cNvPr id="3" name="Untertitel 2">
            <a:extLst>
              <a:ext uri="{FF2B5EF4-FFF2-40B4-BE49-F238E27FC236}">
                <a16:creationId xmlns:a16="http://schemas.microsoft.com/office/drawing/2014/main" id="{A1D3DE14-20E8-BCAE-7362-60F2D3799A29}"/>
              </a:ext>
            </a:extLst>
          </p:cNvPr>
          <p:cNvSpPr>
            <a:spLocks noGrp="1"/>
          </p:cNvSpPr>
          <p:nvPr>
            <p:ph type="subTitle" idx="1"/>
          </p:nvPr>
        </p:nvSpPr>
        <p:spPr>
          <a:xfrm>
            <a:off x="1524000" y="1655762"/>
            <a:ext cx="9144000" cy="1655762"/>
          </a:xfrm>
        </p:spPr>
        <p:txBody>
          <a:bodyPr>
            <a:normAutofit lnSpcReduction="10000"/>
          </a:bodyPr>
          <a:lstStyle/>
          <a:p>
            <a:r>
              <a:rPr lang="en-US" dirty="0"/>
              <a:t>There will be normal and _r = reversed versions of each map!</a:t>
            </a:r>
          </a:p>
          <a:p>
            <a:endParaRPr lang="en-US" dirty="0"/>
          </a:p>
          <a:p>
            <a:r>
              <a:rPr lang="en-US" dirty="0"/>
              <a:t>The benchmark is the self-design I used so far (I’d say pretty good for deciding signal variation from the background, etc.)</a:t>
            </a:r>
          </a:p>
        </p:txBody>
      </p:sp>
      <p:pic>
        <p:nvPicPr>
          <p:cNvPr id="4" name="Grafik 3" descr="Ein Bild, das Text, Screenshot, Schrift, Symbol enthält.&#10;&#10;Automatisch generierte Beschreibung">
            <a:extLst>
              <a:ext uri="{FF2B5EF4-FFF2-40B4-BE49-F238E27FC236}">
                <a16:creationId xmlns:a16="http://schemas.microsoft.com/office/drawing/2014/main" id="{F5997F2D-3D15-1DA5-D18C-50B0B29A2E84}"/>
              </a:ext>
            </a:extLst>
          </p:cNvPr>
          <p:cNvPicPr>
            <a:picLocks noChangeAspect="1"/>
          </p:cNvPicPr>
          <p:nvPr/>
        </p:nvPicPr>
        <p:blipFill>
          <a:blip r:embed="rId2"/>
          <a:stretch>
            <a:fillRect/>
          </a:stretch>
        </p:blipFill>
        <p:spPr>
          <a:xfrm>
            <a:off x="3875616" y="3177812"/>
            <a:ext cx="4440767" cy="3578947"/>
          </a:xfrm>
          <a:prstGeom prst="rect">
            <a:avLst/>
          </a:prstGeom>
        </p:spPr>
      </p:pic>
    </p:spTree>
    <p:extLst>
      <p:ext uri="{BB962C8B-B14F-4D97-AF65-F5344CB8AC3E}">
        <p14:creationId xmlns:p14="http://schemas.microsoft.com/office/powerpoint/2010/main" val="428156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Diagramm, Farbigkeit enthält.&#10;&#10;Automatisch generierte Beschreibung">
            <a:extLst>
              <a:ext uri="{FF2B5EF4-FFF2-40B4-BE49-F238E27FC236}">
                <a16:creationId xmlns:a16="http://schemas.microsoft.com/office/drawing/2014/main" id="{52F32D0B-3CD9-6E11-280D-4C7B313A54A8}"/>
              </a:ext>
            </a:extLst>
          </p:cNvPr>
          <p:cNvPicPr>
            <a:picLocks noChangeAspect="1"/>
          </p:cNvPicPr>
          <p:nvPr/>
        </p:nvPicPr>
        <p:blipFill>
          <a:blip r:embed="rId2"/>
          <a:stretch>
            <a:fillRect/>
          </a:stretch>
        </p:blipFill>
        <p:spPr>
          <a:xfrm>
            <a:off x="-1" y="0"/>
            <a:ext cx="4435621" cy="3574800"/>
          </a:xfrm>
          <a:prstGeom prst="rect">
            <a:avLst/>
          </a:prstGeom>
        </p:spPr>
      </p:pic>
      <p:pic>
        <p:nvPicPr>
          <p:cNvPr id="5" name="Grafik 4" descr="Ein Bild, das Text, Screenshot, Schrift, Farbigkeit enthält.&#10;&#10;Automatisch generierte Beschreibung">
            <a:extLst>
              <a:ext uri="{FF2B5EF4-FFF2-40B4-BE49-F238E27FC236}">
                <a16:creationId xmlns:a16="http://schemas.microsoft.com/office/drawing/2014/main" id="{8809BF4B-427B-C96E-5BF4-CE3D0865CFF7}"/>
              </a:ext>
            </a:extLst>
          </p:cNvPr>
          <p:cNvPicPr>
            <a:picLocks noChangeAspect="1"/>
          </p:cNvPicPr>
          <p:nvPr/>
        </p:nvPicPr>
        <p:blipFill>
          <a:blip r:embed="rId3"/>
          <a:stretch>
            <a:fillRect/>
          </a:stretch>
        </p:blipFill>
        <p:spPr>
          <a:xfrm>
            <a:off x="-3" y="3283199"/>
            <a:ext cx="4435623" cy="3574801"/>
          </a:xfrm>
          <a:prstGeom prst="rect">
            <a:avLst/>
          </a:prstGeom>
        </p:spPr>
      </p:pic>
      <p:pic>
        <p:nvPicPr>
          <p:cNvPr id="9" name="Grafik 8" descr="Ein Bild, das Text, Screenshot, Schrift, Diagramm enthält.&#10;&#10;Automatisch generierte Beschreibung">
            <a:extLst>
              <a:ext uri="{FF2B5EF4-FFF2-40B4-BE49-F238E27FC236}">
                <a16:creationId xmlns:a16="http://schemas.microsoft.com/office/drawing/2014/main" id="{45B88F6F-DF77-F3C5-55F5-BAF0D30A8B5E}"/>
              </a:ext>
            </a:extLst>
          </p:cNvPr>
          <p:cNvPicPr>
            <a:picLocks noChangeAspect="1"/>
          </p:cNvPicPr>
          <p:nvPr/>
        </p:nvPicPr>
        <p:blipFill>
          <a:blip r:embed="rId4"/>
          <a:stretch>
            <a:fillRect/>
          </a:stretch>
        </p:blipFill>
        <p:spPr>
          <a:xfrm>
            <a:off x="3878189" y="0"/>
            <a:ext cx="4435621" cy="3574800"/>
          </a:xfrm>
          <a:prstGeom prst="rect">
            <a:avLst/>
          </a:prstGeom>
        </p:spPr>
      </p:pic>
      <p:pic>
        <p:nvPicPr>
          <p:cNvPr id="13" name="Grafik 12" descr="Ein Bild, das Text, Screenshot, Schrift enthält.&#10;&#10;Automatisch generierte Beschreibung">
            <a:extLst>
              <a:ext uri="{FF2B5EF4-FFF2-40B4-BE49-F238E27FC236}">
                <a16:creationId xmlns:a16="http://schemas.microsoft.com/office/drawing/2014/main" id="{9A4D1373-75B8-EB56-75D3-97D5524ACD9A}"/>
              </a:ext>
            </a:extLst>
          </p:cNvPr>
          <p:cNvPicPr>
            <a:picLocks noChangeAspect="1"/>
          </p:cNvPicPr>
          <p:nvPr/>
        </p:nvPicPr>
        <p:blipFill>
          <a:blip r:embed="rId5"/>
          <a:stretch>
            <a:fillRect/>
          </a:stretch>
        </p:blipFill>
        <p:spPr>
          <a:xfrm>
            <a:off x="7756379" y="0"/>
            <a:ext cx="4435621" cy="3574800"/>
          </a:xfrm>
          <a:prstGeom prst="rect">
            <a:avLst/>
          </a:prstGeom>
        </p:spPr>
      </p:pic>
      <p:pic>
        <p:nvPicPr>
          <p:cNvPr id="11" name="Grafik 10" descr="Ein Bild, das Text, Screenshot, Schrift, Symbol enthält.&#10;&#10;Automatisch generierte Beschreibung">
            <a:extLst>
              <a:ext uri="{FF2B5EF4-FFF2-40B4-BE49-F238E27FC236}">
                <a16:creationId xmlns:a16="http://schemas.microsoft.com/office/drawing/2014/main" id="{51DE0811-CF44-954C-2E11-7CA44E669E82}"/>
              </a:ext>
            </a:extLst>
          </p:cNvPr>
          <p:cNvPicPr>
            <a:picLocks noChangeAspect="1"/>
          </p:cNvPicPr>
          <p:nvPr/>
        </p:nvPicPr>
        <p:blipFill>
          <a:blip r:embed="rId6"/>
          <a:stretch>
            <a:fillRect/>
          </a:stretch>
        </p:blipFill>
        <p:spPr>
          <a:xfrm>
            <a:off x="3878189" y="3283200"/>
            <a:ext cx="4435621" cy="3574800"/>
          </a:xfrm>
          <a:prstGeom prst="rect">
            <a:avLst/>
          </a:prstGeom>
        </p:spPr>
      </p:pic>
      <p:pic>
        <p:nvPicPr>
          <p:cNvPr id="14" name="Grafik 13" descr="Ein Bild, das Text, Screenshot, Diagramm, Zahl enthält.&#10;&#10;Automatisch generierte Beschreibung">
            <a:extLst>
              <a:ext uri="{FF2B5EF4-FFF2-40B4-BE49-F238E27FC236}">
                <a16:creationId xmlns:a16="http://schemas.microsoft.com/office/drawing/2014/main" id="{807B5D85-FEFB-C039-0C5F-B44F34717DB2}"/>
              </a:ext>
            </a:extLst>
          </p:cNvPr>
          <p:cNvPicPr>
            <a:picLocks noChangeAspect="1"/>
          </p:cNvPicPr>
          <p:nvPr/>
        </p:nvPicPr>
        <p:blipFill>
          <a:blip r:embed="rId7"/>
          <a:stretch>
            <a:fillRect/>
          </a:stretch>
        </p:blipFill>
        <p:spPr>
          <a:xfrm>
            <a:off x="7756378" y="3283199"/>
            <a:ext cx="4435621" cy="3574800"/>
          </a:xfrm>
          <a:prstGeom prst="rect">
            <a:avLst/>
          </a:prstGeom>
        </p:spPr>
      </p:pic>
    </p:spTree>
    <p:extLst>
      <p:ext uri="{BB962C8B-B14F-4D97-AF65-F5344CB8AC3E}">
        <p14:creationId xmlns:p14="http://schemas.microsoft.com/office/powerpoint/2010/main" val="3376597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Schrift, Zahl enthält.&#10;&#10;Automatisch generierte Beschreibung">
            <a:extLst>
              <a:ext uri="{FF2B5EF4-FFF2-40B4-BE49-F238E27FC236}">
                <a16:creationId xmlns:a16="http://schemas.microsoft.com/office/drawing/2014/main" id="{95B78FCD-1473-F872-07E1-15A74BE774AD}"/>
              </a:ext>
            </a:extLst>
          </p:cNvPr>
          <p:cNvPicPr>
            <a:picLocks noChangeAspect="1"/>
          </p:cNvPicPr>
          <p:nvPr/>
        </p:nvPicPr>
        <p:blipFill>
          <a:blip r:embed="rId2"/>
          <a:stretch>
            <a:fillRect/>
          </a:stretch>
        </p:blipFill>
        <p:spPr>
          <a:xfrm>
            <a:off x="0" y="0"/>
            <a:ext cx="4435621" cy="3574800"/>
          </a:xfrm>
          <a:prstGeom prst="rect">
            <a:avLst/>
          </a:prstGeom>
        </p:spPr>
      </p:pic>
      <p:pic>
        <p:nvPicPr>
          <p:cNvPr id="5" name="Grafik 4" descr="Ein Bild, das Text, Screenshot, Zahl, Schrift enthält.&#10;&#10;Automatisch generierte Beschreibung">
            <a:extLst>
              <a:ext uri="{FF2B5EF4-FFF2-40B4-BE49-F238E27FC236}">
                <a16:creationId xmlns:a16="http://schemas.microsoft.com/office/drawing/2014/main" id="{5D85B641-0B43-1007-2690-4861690D2DC9}"/>
              </a:ext>
            </a:extLst>
          </p:cNvPr>
          <p:cNvPicPr>
            <a:picLocks noChangeAspect="1"/>
          </p:cNvPicPr>
          <p:nvPr/>
        </p:nvPicPr>
        <p:blipFill>
          <a:blip r:embed="rId3"/>
          <a:stretch>
            <a:fillRect/>
          </a:stretch>
        </p:blipFill>
        <p:spPr>
          <a:xfrm>
            <a:off x="-4" y="3283196"/>
            <a:ext cx="4435622" cy="3574800"/>
          </a:xfrm>
          <a:prstGeom prst="rect">
            <a:avLst/>
          </a:prstGeom>
        </p:spPr>
      </p:pic>
      <p:pic>
        <p:nvPicPr>
          <p:cNvPr id="16" name="Grafik 15" descr="Ein Bild, das Text, Screenshot, Schrift enthält.&#10;&#10;Automatisch generierte Beschreibung">
            <a:extLst>
              <a:ext uri="{FF2B5EF4-FFF2-40B4-BE49-F238E27FC236}">
                <a16:creationId xmlns:a16="http://schemas.microsoft.com/office/drawing/2014/main" id="{15D4A54D-C305-9981-0217-CCC87E59223F}"/>
              </a:ext>
            </a:extLst>
          </p:cNvPr>
          <p:cNvPicPr>
            <a:picLocks noChangeAspect="1"/>
          </p:cNvPicPr>
          <p:nvPr/>
        </p:nvPicPr>
        <p:blipFill>
          <a:blip r:embed="rId4"/>
          <a:stretch>
            <a:fillRect/>
          </a:stretch>
        </p:blipFill>
        <p:spPr>
          <a:xfrm>
            <a:off x="3878190" y="4"/>
            <a:ext cx="4435617" cy="3574796"/>
          </a:xfrm>
          <a:prstGeom prst="rect">
            <a:avLst/>
          </a:prstGeom>
        </p:spPr>
      </p:pic>
      <p:pic>
        <p:nvPicPr>
          <p:cNvPr id="9" name="Grafik 8" descr="Ein Bild, das Text, Screenshot, Farbigkeit, Schrift enthält.&#10;&#10;Automatisch generierte Beschreibung">
            <a:extLst>
              <a:ext uri="{FF2B5EF4-FFF2-40B4-BE49-F238E27FC236}">
                <a16:creationId xmlns:a16="http://schemas.microsoft.com/office/drawing/2014/main" id="{86821867-9602-04FB-880F-3CEE30F51A42}"/>
              </a:ext>
            </a:extLst>
          </p:cNvPr>
          <p:cNvPicPr>
            <a:picLocks noChangeAspect="1"/>
          </p:cNvPicPr>
          <p:nvPr/>
        </p:nvPicPr>
        <p:blipFill>
          <a:blip r:embed="rId5"/>
          <a:stretch>
            <a:fillRect/>
          </a:stretch>
        </p:blipFill>
        <p:spPr>
          <a:xfrm>
            <a:off x="3878189" y="3283200"/>
            <a:ext cx="4435621" cy="3574800"/>
          </a:xfrm>
          <a:prstGeom prst="rect">
            <a:avLst/>
          </a:prstGeom>
        </p:spPr>
      </p:pic>
      <p:pic>
        <p:nvPicPr>
          <p:cNvPr id="14" name="Grafik 13" descr="Ein Bild, das Text, Screenshot, Schrift, Zahl enthält.&#10;&#10;Automatisch generierte Beschreibung">
            <a:extLst>
              <a:ext uri="{FF2B5EF4-FFF2-40B4-BE49-F238E27FC236}">
                <a16:creationId xmlns:a16="http://schemas.microsoft.com/office/drawing/2014/main" id="{F835FF85-5C56-D406-9B19-16B65AC13937}"/>
              </a:ext>
            </a:extLst>
          </p:cNvPr>
          <p:cNvPicPr>
            <a:picLocks noChangeAspect="1"/>
          </p:cNvPicPr>
          <p:nvPr/>
        </p:nvPicPr>
        <p:blipFill>
          <a:blip r:embed="rId6"/>
          <a:stretch>
            <a:fillRect/>
          </a:stretch>
        </p:blipFill>
        <p:spPr>
          <a:xfrm>
            <a:off x="7756380" y="0"/>
            <a:ext cx="4435621" cy="3574800"/>
          </a:xfrm>
          <a:prstGeom prst="rect">
            <a:avLst/>
          </a:prstGeom>
        </p:spPr>
      </p:pic>
      <p:pic>
        <p:nvPicPr>
          <p:cNvPr id="13" name="Grafik 12" descr="Ein Bild, das Text, Screenshot, Diagramm, Farbigkeit enthält.&#10;&#10;Automatisch generierte Beschreibung">
            <a:extLst>
              <a:ext uri="{FF2B5EF4-FFF2-40B4-BE49-F238E27FC236}">
                <a16:creationId xmlns:a16="http://schemas.microsoft.com/office/drawing/2014/main" id="{FAC73521-7EB6-C5F7-0769-788C663E2FBE}"/>
              </a:ext>
            </a:extLst>
          </p:cNvPr>
          <p:cNvPicPr>
            <a:picLocks noChangeAspect="1"/>
          </p:cNvPicPr>
          <p:nvPr/>
        </p:nvPicPr>
        <p:blipFill>
          <a:blip r:embed="rId7"/>
          <a:stretch>
            <a:fillRect/>
          </a:stretch>
        </p:blipFill>
        <p:spPr>
          <a:xfrm>
            <a:off x="7756383" y="3283196"/>
            <a:ext cx="4435617" cy="3574796"/>
          </a:xfrm>
          <a:prstGeom prst="rect">
            <a:avLst/>
          </a:prstGeom>
        </p:spPr>
      </p:pic>
    </p:spTree>
    <p:extLst>
      <p:ext uri="{BB962C8B-B14F-4D97-AF65-F5344CB8AC3E}">
        <p14:creationId xmlns:p14="http://schemas.microsoft.com/office/powerpoint/2010/main" val="4279807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Zahl, Schrift enthält.&#10;&#10;Automatisch generierte Beschreibung">
            <a:extLst>
              <a:ext uri="{FF2B5EF4-FFF2-40B4-BE49-F238E27FC236}">
                <a16:creationId xmlns:a16="http://schemas.microsoft.com/office/drawing/2014/main" id="{C8292CC5-8CAC-0F77-C533-A3E08046962C}"/>
              </a:ext>
            </a:extLst>
          </p:cNvPr>
          <p:cNvPicPr>
            <a:picLocks noChangeAspect="1"/>
          </p:cNvPicPr>
          <p:nvPr/>
        </p:nvPicPr>
        <p:blipFill>
          <a:blip r:embed="rId2"/>
          <a:stretch>
            <a:fillRect/>
          </a:stretch>
        </p:blipFill>
        <p:spPr>
          <a:xfrm>
            <a:off x="0" y="0"/>
            <a:ext cx="4435621" cy="3574800"/>
          </a:xfrm>
          <a:prstGeom prst="rect">
            <a:avLst/>
          </a:prstGeom>
        </p:spPr>
      </p:pic>
      <p:pic>
        <p:nvPicPr>
          <p:cNvPr id="5" name="Grafik 4" descr="Ein Bild, das Text, Screenshot, Schrift, Diagramm enthält.&#10;&#10;Automatisch generierte Beschreibung">
            <a:extLst>
              <a:ext uri="{FF2B5EF4-FFF2-40B4-BE49-F238E27FC236}">
                <a16:creationId xmlns:a16="http://schemas.microsoft.com/office/drawing/2014/main" id="{ED41B2EA-E472-166B-2656-9778E8DB6EF1}"/>
              </a:ext>
            </a:extLst>
          </p:cNvPr>
          <p:cNvPicPr>
            <a:picLocks noChangeAspect="1"/>
          </p:cNvPicPr>
          <p:nvPr/>
        </p:nvPicPr>
        <p:blipFill>
          <a:blip r:embed="rId3"/>
          <a:stretch>
            <a:fillRect/>
          </a:stretch>
        </p:blipFill>
        <p:spPr>
          <a:xfrm>
            <a:off x="-4" y="3283200"/>
            <a:ext cx="4435621" cy="3574800"/>
          </a:xfrm>
          <a:prstGeom prst="rect">
            <a:avLst/>
          </a:prstGeom>
        </p:spPr>
      </p:pic>
      <p:pic>
        <p:nvPicPr>
          <p:cNvPr id="11" name="Grafik 10" descr="Ein Bild, das Text, Screenshot, Schrift enthält.&#10;&#10;Automatisch generierte Beschreibung">
            <a:extLst>
              <a:ext uri="{FF2B5EF4-FFF2-40B4-BE49-F238E27FC236}">
                <a16:creationId xmlns:a16="http://schemas.microsoft.com/office/drawing/2014/main" id="{A020A4EF-C5A8-13F4-6101-D9369F412EC0}"/>
              </a:ext>
            </a:extLst>
          </p:cNvPr>
          <p:cNvPicPr>
            <a:picLocks noChangeAspect="1"/>
          </p:cNvPicPr>
          <p:nvPr/>
        </p:nvPicPr>
        <p:blipFill>
          <a:blip r:embed="rId4"/>
          <a:stretch>
            <a:fillRect/>
          </a:stretch>
        </p:blipFill>
        <p:spPr>
          <a:xfrm>
            <a:off x="3878187" y="0"/>
            <a:ext cx="4435621" cy="3574800"/>
          </a:xfrm>
          <a:prstGeom prst="rect">
            <a:avLst/>
          </a:prstGeom>
        </p:spPr>
      </p:pic>
      <p:pic>
        <p:nvPicPr>
          <p:cNvPr id="9" name="Grafik 8" descr="Ein Bild, das Text, Screenshot, Schrift, Farbigkeit enthält.&#10;&#10;Automatisch generierte Beschreibung">
            <a:extLst>
              <a:ext uri="{FF2B5EF4-FFF2-40B4-BE49-F238E27FC236}">
                <a16:creationId xmlns:a16="http://schemas.microsoft.com/office/drawing/2014/main" id="{3D227F21-19E3-2D82-841B-E5BE9F37C942}"/>
              </a:ext>
            </a:extLst>
          </p:cNvPr>
          <p:cNvPicPr>
            <a:picLocks noChangeAspect="1"/>
          </p:cNvPicPr>
          <p:nvPr/>
        </p:nvPicPr>
        <p:blipFill>
          <a:blip r:embed="rId5"/>
          <a:stretch>
            <a:fillRect/>
          </a:stretch>
        </p:blipFill>
        <p:spPr>
          <a:xfrm>
            <a:off x="3878178" y="3283200"/>
            <a:ext cx="4435621" cy="3574800"/>
          </a:xfrm>
          <a:prstGeom prst="rect">
            <a:avLst/>
          </a:prstGeom>
        </p:spPr>
      </p:pic>
      <p:pic>
        <p:nvPicPr>
          <p:cNvPr id="13" name="Grafik 12" descr="Ein Bild, das Text, Screenshot, Diagramm, Zahl enthält.&#10;&#10;Automatisch generierte Beschreibung">
            <a:extLst>
              <a:ext uri="{FF2B5EF4-FFF2-40B4-BE49-F238E27FC236}">
                <a16:creationId xmlns:a16="http://schemas.microsoft.com/office/drawing/2014/main" id="{649C73BB-3681-0FCB-0A9A-CD6B3AB751B3}"/>
              </a:ext>
            </a:extLst>
          </p:cNvPr>
          <p:cNvPicPr>
            <a:picLocks noChangeAspect="1"/>
          </p:cNvPicPr>
          <p:nvPr/>
        </p:nvPicPr>
        <p:blipFill>
          <a:blip r:embed="rId6"/>
          <a:stretch>
            <a:fillRect/>
          </a:stretch>
        </p:blipFill>
        <p:spPr>
          <a:xfrm>
            <a:off x="7756384" y="-4"/>
            <a:ext cx="4435616" cy="3574796"/>
          </a:xfrm>
          <a:prstGeom prst="rect">
            <a:avLst/>
          </a:prstGeom>
        </p:spPr>
      </p:pic>
      <p:pic>
        <p:nvPicPr>
          <p:cNvPr id="14" name="Grafik 13" descr="Ein Bild, das Text, Screenshot, Zahl, Schrift enthält.&#10;&#10;Automatisch generierte Beschreibung">
            <a:extLst>
              <a:ext uri="{FF2B5EF4-FFF2-40B4-BE49-F238E27FC236}">
                <a16:creationId xmlns:a16="http://schemas.microsoft.com/office/drawing/2014/main" id="{9CDD2080-59BA-EF1E-8C2F-CC7EE574A627}"/>
              </a:ext>
            </a:extLst>
          </p:cNvPr>
          <p:cNvPicPr>
            <a:picLocks noChangeAspect="1"/>
          </p:cNvPicPr>
          <p:nvPr/>
        </p:nvPicPr>
        <p:blipFill>
          <a:blip r:embed="rId7"/>
          <a:stretch>
            <a:fillRect/>
          </a:stretch>
        </p:blipFill>
        <p:spPr>
          <a:xfrm>
            <a:off x="7756379" y="3283200"/>
            <a:ext cx="4435621" cy="3574800"/>
          </a:xfrm>
          <a:prstGeom prst="rect">
            <a:avLst/>
          </a:prstGeom>
        </p:spPr>
      </p:pic>
    </p:spTree>
    <p:extLst>
      <p:ext uri="{BB962C8B-B14F-4D97-AF65-F5344CB8AC3E}">
        <p14:creationId xmlns:p14="http://schemas.microsoft.com/office/powerpoint/2010/main" val="3142507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Schrift, Zahl enthält.&#10;&#10;Automatisch generierte Beschreibung">
            <a:extLst>
              <a:ext uri="{FF2B5EF4-FFF2-40B4-BE49-F238E27FC236}">
                <a16:creationId xmlns:a16="http://schemas.microsoft.com/office/drawing/2014/main" id="{6D5984EB-0BE5-976D-7433-D0076A3369E6}"/>
              </a:ext>
            </a:extLst>
          </p:cNvPr>
          <p:cNvPicPr>
            <a:picLocks noChangeAspect="1"/>
          </p:cNvPicPr>
          <p:nvPr/>
        </p:nvPicPr>
        <p:blipFill>
          <a:blip r:embed="rId2"/>
          <a:stretch>
            <a:fillRect/>
          </a:stretch>
        </p:blipFill>
        <p:spPr>
          <a:xfrm>
            <a:off x="0" y="0"/>
            <a:ext cx="4435621" cy="3574800"/>
          </a:xfrm>
          <a:prstGeom prst="rect">
            <a:avLst/>
          </a:prstGeom>
        </p:spPr>
      </p:pic>
      <p:pic>
        <p:nvPicPr>
          <p:cNvPr id="7" name="Grafik 6">
            <a:extLst>
              <a:ext uri="{FF2B5EF4-FFF2-40B4-BE49-F238E27FC236}">
                <a16:creationId xmlns:a16="http://schemas.microsoft.com/office/drawing/2014/main" id="{5814D62C-682F-001D-D365-D37932978466}"/>
              </a:ext>
            </a:extLst>
          </p:cNvPr>
          <p:cNvPicPr>
            <a:picLocks noChangeAspect="1"/>
          </p:cNvPicPr>
          <p:nvPr/>
        </p:nvPicPr>
        <p:blipFill>
          <a:blip r:embed="rId3"/>
          <a:stretch>
            <a:fillRect/>
          </a:stretch>
        </p:blipFill>
        <p:spPr>
          <a:xfrm>
            <a:off x="-2" y="3283200"/>
            <a:ext cx="4435621" cy="3574800"/>
          </a:xfrm>
          <a:prstGeom prst="rect">
            <a:avLst/>
          </a:prstGeom>
        </p:spPr>
      </p:pic>
      <p:pic>
        <p:nvPicPr>
          <p:cNvPr id="14" name="Grafik 13" descr="Ein Bild, das Text, Screenshot, Schrift, Zahl enthält.&#10;&#10;Automatisch generierte Beschreibung">
            <a:extLst>
              <a:ext uri="{FF2B5EF4-FFF2-40B4-BE49-F238E27FC236}">
                <a16:creationId xmlns:a16="http://schemas.microsoft.com/office/drawing/2014/main" id="{645EB922-2E44-D1E3-E693-499DFE1FE159}"/>
              </a:ext>
            </a:extLst>
          </p:cNvPr>
          <p:cNvPicPr>
            <a:picLocks noChangeAspect="1"/>
          </p:cNvPicPr>
          <p:nvPr/>
        </p:nvPicPr>
        <p:blipFill>
          <a:blip r:embed="rId4"/>
          <a:stretch>
            <a:fillRect/>
          </a:stretch>
        </p:blipFill>
        <p:spPr>
          <a:xfrm>
            <a:off x="3878189" y="0"/>
            <a:ext cx="4435622" cy="3574800"/>
          </a:xfrm>
          <a:prstGeom prst="rect">
            <a:avLst/>
          </a:prstGeom>
        </p:spPr>
      </p:pic>
      <p:pic>
        <p:nvPicPr>
          <p:cNvPr id="13" name="Grafik 12" descr="Ein Bild, das Text, Screenshot, Schrift, Zahl enthält.&#10;&#10;Automatisch generierte Beschreibung">
            <a:extLst>
              <a:ext uri="{FF2B5EF4-FFF2-40B4-BE49-F238E27FC236}">
                <a16:creationId xmlns:a16="http://schemas.microsoft.com/office/drawing/2014/main" id="{057715C9-75A1-B5D7-FAA9-1CA127408113}"/>
              </a:ext>
            </a:extLst>
          </p:cNvPr>
          <p:cNvPicPr>
            <a:picLocks noChangeAspect="1"/>
          </p:cNvPicPr>
          <p:nvPr/>
        </p:nvPicPr>
        <p:blipFill>
          <a:blip r:embed="rId5"/>
          <a:stretch>
            <a:fillRect/>
          </a:stretch>
        </p:blipFill>
        <p:spPr>
          <a:xfrm>
            <a:off x="3878190" y="3283200"/>
            <a:ext cx="4435621" cy="3574800"/>
          </a:xfrm>
          <a:prstGeom prst="rect">
            <a:avLst/>
          </a:prstGeom>
        </p:spPr>
      </p:pic>
      <p:pic>
        <p:nvPicPr>
          <p:cNvPr id="11" name="Grafik 10" descr="Ein Bild, das Text, Screenshot, Zahl, Software enthält.&#10;&#10;Automatisch generierte Beschreibung">
            <a:extLst>
              <a:ext uri="{FF2B5EF4-FFF2-40B4-BE49-F238E27FC236}">
                <a16:creationId xmlns:a16="http://schemas.microsoft.com/office/drawing/2014/main" id="{64F96B0F-EE38-1598-B6E1-A8B23573BE8F}"/>
              </a:ext>
            </a:extLst>
          </p:cNvPr>
          <p:cNvPicPr>
            <a:picLocks noChangeAspect="1"/>
          </p:cNvPicPr>
          <p:nvPr/>
        </p:nvPicPr>
        <p:blipFill>
          <a:blip r:embed="rId6"/>
          <a:stretch>
            <a:fillRect/>
          </a:stretch>
        </p:blipFill>
        <p:spPr>
          <a:xfrm>
            <a:off x="7756381" y="0"/>
            <a:ext cx="4435621" cy="3574800"/>
          </a:xfrm>
          <a:prstGeom prst="rect">
            <a:avLst/>
          </a:prstGeom>
        </p:spPr>
      </p:pic>
      <p:pic>
        <p:nvPicPr>
          <p:cNvPr id="9" name="Grafik 8" descr="Ein Bild, das Text, Screenshot, Zahl, Schrift enthält.&#10;&#10;Automatisch generierte Beschreibung">
            <a:extLst>
              <a:ext uri="{FF2B5EF4-FFF2-40B4-BE49-F238E27FC236}">
                <a16:creationId xmlns:a16="http://schemas.microsoft.com/office/drawing/2014/main" id="{25B7FD51-040A-2239-A801-164E06F2D8A4}"/>
              </a:ext>
            </a:extLst>
          </p:cNvPr>
          <p:cNvPicPr>
            <a:picLocks noChangeAspect="1"/>
          </p:cNvPicPr>
          <p:nvPr/>
        </p:nvPicPr>
        <p:blipFill>
          <a:blip r:embed="rId7"/>
          <a:stretch>
            <a:fillRect/>
          </a:stretch>
        </p:blipFill>
        <p:spPr>
          <a:xfrm>
            <a:off x="7756381" y="3283200"/>
            <a:ext cx="4435621" cy="3574800"/>
          </a:xfrm>
          <a:prstGeom prst="rect">
            <a:avLst/>
          </a:prstGeom>
        </p:spPr>
      </p:pic>
    </p:spTree>
    <p:extLst>
      <p:ext uri="{BB962C8B-B14F-4D97-AF65-F5344CB8AC3E}">
        <p14:creationId xmlns:p14="http://schemas.microsoft.com/office/powerpoint/2010/main" val="3085227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C080F-64C4-DD5F-7B32-9536E51D087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96B5A7-245E-74C3-AB9C-C1442CB76D4A}"/>
              </a:ext>
            </a:extLst>
          </p:cNvPr>
          <p:cNvSpPr>
            <a:spLocks noGrp="1"/>
          </p:cNvSpPr>
          <p:nvPr>
            <p:ph type="ctrTitle"/>
          </p:nvPr>
        </p:nvSpPr>
        <p:spPr>
          <a:xfrm>
            <a:off x="1409699" y="0"/>
            <a:ext cx="9372600" cy="1655762"/>
          </a:xfrm>
        </p:spPr>
        <p:txBody>
          <a:bodyPr>
            <a:normAutofit fontScale="90000"/>
          </a:bodyPr>
          <a:lstStyle/>
          <a:p>
            <a:r>
              <a:rPr lang="en-US" dirty="0"/>
              <a:t>Mouse Foot – limited signal scale</a:t>
            </a:r>
          </a:p>
        </p:txBody>
      </p:sp>
      <p:sp>
        <p:nvSpPr>
          <p:cNvPr id="3" name="Untertitel 2">
            <a:extLst>
              <a:ext uri="{FF2B5EF4-FFF2-40B4-BE49-F238E27FC236}">
                <a16:creationId xmlns:a16="http://schemas.microsoft.com/office/drawing/2014/main" id="{1F98BC7B-8231-3F04-250E-9EDF652EBB15}"/>
              </a:ext>
            </a:extLst>
          </p:cNvPr>
          <p:cNvSpPr>
            <a:spLocks noGrp="1"/>
          </p:cNvSpPr>
          <p:nvPr>
            <p:ph type="subTitle" idx="1"/>
          </p:nvPr>
        </p:nvSpPr>
        <p:spPr>
          <a:xfrm>
            <a:off x="1524000" y="1655762"/>
            <a:ext cx="9144000" cy="1655762"/>
          </a:xfrm>
        </p:spPr>
        <p:txBody>
          <a:bodyPr>
            <a:normAutofit/>
          </a:bodyPr>
          <a:lstStyle/>
          <a:p>
            <a:r>
              <a:rPr lang="en-US" dirty="0"/>
              <a:t>There will be normal and _r = reversed versions of each map!</a:t>
            </a:r>
          </a:p>
          <a:p>
            <a:endParaRPr lang="en-US" dirty="0"/>
          </a:p>
          <a:p>
            <a:r>
              <a:rPr lang="en-US" dirty="0"/>
              <a:t>The self-designed colormap is not perfect here, but still good!</a:t>
            </a:r>
          </a:p>
        </p:txBody>
      </p:sp>
      <p:pic>
        <p:nvPicPr>
          <p:cNvPr id="6" name="Grafik 5" descr="Ein Bild, das Text, Screenshot, Werkzeug, Pinsel enthält.&#10;&#10;Automatisch generierte Beschreibung">
            <a:extLst>
              <a:ext uri="{FF2B5EF4-FFF2-40B4-BE49-F238E27FC236}">
                <a16:creationId xmlns:a16="http://schemas.microsoft.com/office/drawing/2014/main" id="{EC1724C3-7240-4919-8967-DADF8089D515}"/>
              </a:ext>
            </a:extLst>
          </p:cNvPr>
          <p:cNvPicPr>
            <a:picLocks noChangeAspect="1"/>
          </p:cNvPicPr>
          <p:nvPr/>
        </p:nvPicPr>
        <p:blipFill>
          <a:blip r:embed="rId2"/>
          <a:stretch>
            <a:fillRect/>
          </a:stretch>
        </p:blipFill>
        <p:spPr>
          <a:xfrm>
            <a:off x="3740149" y="3068636"/>
            <a:ext cx="4711700" cy="3797300"/>
          </a:xfrm>
          <a:prstGeom prst="rect">
            <a:avLst/>
          </a:prstGeom>
        </p:spPr>
      </p:pic>
    </p:spTree>
    <p:extLst>
      <p:ext uri="{BB962C8B-B14F-4D97-AF65-F5344CB8AC3E}">
        <p14:creationId xmlns:p14="http://schemas.microsoft.com/office/powerpoint/2010/main" val="2967838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70FE91-7386-A17A-B341-7E515FACFB70}"/>
              </a:ext>
            </a:extLst>
          </p:cNvPr>
          <p:cNvSpPr>
            <a:spLocks noGrp="1"/>
          </p:cNvSpPr>
          <p:nvPr>
            <p:ph type="title"/>
          </p:nvPr>
        </p:nvSpPr>
        <p:spPr/>
        <p:txBody>
          <a:bodyPr/>
          <a:lstStyle/>
          <a:p>
            <a:r>
              <a:rPr lang="en-US" dirty="0"/>
              <a:t>What is needed to generate an image</a:t>
            </a:r>
          </a:p>
        </p:txBody>
      </p:sp>
      <p:pic>
        <p:nvPicPr>
          <p:cNvPr id="4" name="Grafik 3" descr="Ein Bild, das Text, Software, Webseite, Website enthält.&#10;&#10;Automatisch generierte Beschreibung">
            <a:extLst>
              <a:ext uri="{FF2B5EF4-FFF2-40B4-BE49-F238E27FC236}">
                <a16:creationId xmlns:a16="http://schemas.microsoft.com/office/drawing/2014/main" id="{0055EF96-2D39-CD1E-A540-4507FBF2865E}"/>
              </a:ext>
            </a:extLst>
          </p:cNvPr>
          <p:cNvPicPr>
            <a:picLocks noChangeAspect="1"/>
          </p:cNvPicPr>
          <p:nvPr/>
        </p:nvPicPr>
        <p:blipFill>
          <a:blip r:embed="rId2"/>
          <a:stretch>
            <a:fillRect/>
          </a:stretch>
        </p:blipFill>
        <p:spPr>
          <a:xfrm>
            <a:off x="117219" y="2167522"/>
            <a:ext cx="6120618" cy="3832217"/>
          </a:xfrm>
          <a:prstGeom prst="rect">
            <a:avLst/>
          </a:prstGeom>
        </p:spPr>
      </p:pic>
      <p:sp>
        <p:nvSpPr>
          <p:cNvPr id="5" name="Rechteck 4">
            <a:extLst>
              <a:ext uri="{FF2B5EF4-FFF2-40B4-BE49-F238E27FC236}">
                <a16:creationId xmlns:a16="http://schemas.microsoft.com/office/drawing/2014/main" id="{C8570C52-E1AA-BA56-F9FA-40BC8B16CB99}"/>
              </a:ext>
            </a:extLst>
          </p:cNvPr>
          <p:cNvSpPr/>
          <p:nvPr/>
        </p:nvSpPr>
        <p:spPr>
          <a:xfrm>
            <a:off x="1480186" y="2835970"/>
            <a:ext cx="796705" cy="15390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a:extLst>
              <a:ext uri="{FF2B5EF4-FFF2-40B4-BE49-F238E27FC236}">
                <a16:creationId xmlns:a16="http://schemas.microsoft.com/office/drawing/2014/main" id="{55FB5DA5-5588-ADB7-62D2-B009022631DE}"/>
              </a:ext>
            </a:extLst>
          </p:cNvPr>
          <p:cNvSpPr txBox="1"/>
          <p:nvPr/>
        </p:nvSpPr>
        <p:spPr>
          <a:xfrm>
            <a:off x="6237837" y="3698909"/>
            <a:ext cx="598311" cy="769441"/>
          </a:xfrm>
          <a:prstGeom prst="rect">
            <a:avLst/>
          </a:prstGeom>
          <a:noFill/>
        </p:spPr>
        <p:txBody>
          <a:bodyPr wrap="square" rtlCol="0">
            <a:spAutoFit/>
          </a:bodyPr>
          <a:lstStyle/>
          <a:p>
            <a:r>
              <a:rPr lang="en-US" sz="4400" dirty="0"/>
              <a:t>+</a:t>
            </a:r>
          </a:p>
        </p:txBody>
      </p:sp>
      <p:grpSp>
        <p:nvGrpSpPr>
          <p:cNvPr id="28" name="Gruppieren 27">
            <a:extLst>
              <a:ext uri="{FF2B5EF4-FFF2-40B4-BE49-F238E27FC236}">
                <a16:creationId xmlns:a16="http://schemas.microsoft.com/office/drawing/2014/main" id="{21F0BC37-7D62-550B-239A-026E05CC3094}"/>
              </a:ext>
            </a:extLst>
          </p:cNvPr>
          <p:cNvGrpSpPr>
            <a:grpSpLocks noChangeAspect="1"/>
          </p:cNvGrpSpPr>
          <p:nvPr/>
        </p:nvGrpSpPr>
        <p:grpSpPr>
          <a:xfrm>
            <a:off x="10617041" y="426924"/>
            <a:ext cx="1385401" cy="4193826"/>
            <a:chOff x="9461325" y="464162"/>
            <a:chExt cx="2117943" cy="6411346"/>
          </a:xfrm>
        </p:grpSpPr>
        <p:sp>
          <p:nvSpPr>
            <p:cNvPr id="7" name="Rechteck 6">
              <a:extLst>
                <a:ext uri="{FF2B5EF4-FFF2-40B4-BE49-F238E27FC236}">
                  <a16:creationId xmlns:a16="http://schemas.microsoft.com/office/drawing/2014/main" id="{745DCE8C-4B08-4ABA-89FA-A039C1FE1C76}"/>
                </a:ext>
              </a:extLst>
            </p:cNvPr>
            <p:cNvSpPr/>
            <p:nvPr/>
          </p:nvSpPr>
          <p:spPr>
            <a:xfrm>
              <a:off x="9461325" y="464162"/>
              <a:ext cx="2117943" cy="6393838"/>
            </a:xfrm>
            <a:prstGeom prst="rect">
              <a:avLst/>
            </a:prstGeom>
            <a:solidFill>
              <a:schemeClr val="accent6">
                <a:lumMod val="75000"/>
                <a:alpha val="70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8" name="Rechteck 7">
              <a:extLst>
                <a:ext uri="{FF2B5EF4-FFF2-40B4-BE49-F238E27FC236}">
                  <a16:creationId xmlns:a16="http://schemas.microsoft.com/office/drawing/2014/main" id="{E1C1F82D-7752-37FB-B15D-2F8741EE1808}"/>
                </a:ext>
              </a:extLst>
            </p:cNvPr>
            <p:cNvSpPr/>
            <p:nvPr/>
          </p:nvSpPr>
          <p:spPr>
            <a:xfrm>
              <a:off x="9761659" y="146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9" name="Rechteck 8">
              <a:extLst>
                <a:ext uri="{FF2B5EF4-FFF2-40B4-BE49-F238E27FC236}">
                  <a16:creationId xmlns:a16="http://schemas.microsoft.com/office/drawing/2014/main" id="{75B59898-2713-090F-9C1B-8A1B5F3CF2B0}"/>
                </a:ext>
              </a:extLst>
            </p:cNvPr>
            <p:cNvSpPr/>
            <p:nvPr/>
          </p:nvSpPr>
          <p:spPr>
            <a:xfrm>
              <a:off x="9761659" y="230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0" name="Rechteck 9">
              <a:extLst>
                <a:ext uri="{FF2B5EF4-FFF2-40B4-BE49-F238E27FC236}">
                  <a16:creationId xmlns:a16="http://schemas.microsoft.com/office/drawing/2014/main" id="{5EEAB9E3-6040-D3FD-5CE1-847E21267470}"/>
                </a:ext>
              </a:extLst>
            </p:cNvPr>
            <p:cNvSpPr/>
            <p:nvPr/>
          </p:nvSpPr>
          <p:spPr>
            <a:xfrm>
              <a:off x="9761659" y="314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1" name="Rechteck 10">
              <a:extLst>
                <a:ext uri="{FF2B5EF4-FFF2-40B4-BE49-F238E27FC236}">
                  <a16:creationId xmlns:a16="http://schemas.microsoft.com/office/drawing/2014/main" id="{8B1BDA25-2907-7E9F-48A7-E19BCCEBCDD5}"/>
                </a:ext>
              </a:extLst>
            </p:cNvPr>
            <p:cNvSpPr/>
            <p:nvPr/>
          </p:nvSpPr>
          <p:spPr>
            <a:xfrm>
              <a:off x="9761659" y="399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2" name="Rechteck 11">
              <a:extLst>
                <a:ext uri="{FF2B5EF4-FFF2-40B4-BE49-F238E27FC236}">
                  <a16:creationId xmlns:a16="http://schemas.microsoft.com/office/drawing/2014/main" id="{934AF086-F1E3-E365-58CF-9393D0CA6AD6}"/>
                </a:ext>
              </a:extLst>
            </p:cNvPr>
            <p:cNvSpPr/>
            <p:nvPr/>
          </p:nvSpPr>
          <p:spPr>
            <a:xfrm>
              <a:off x="9761659" y="483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3" name="Rechteck 12">
              <a:extLst>
                <a:ext uri="{FF2B5EF4-FFF2-40B4-BE49-F238E27FC236}">
                  <a16:creationId xmlns:a16="http://schemas.microsoft.com/office/drawing/2014/main" id="{BD5F0FDA-E396-2583-B1A1-C89F119DF120}"/>
                </a:ext>
              </a:extLst>
            </p:cNvPr>
            <p:cNvSpPr/>
            <p:nvPr/>
          </p:nvSpPr>
          <p:spPr>
            <a:xfrm>
              <a:off x="9761659" y="567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4" name="Rechteck 13">
              <a:extLst>
                <a:ext uri="{FF2B5EF4-FFF2-40B4-BE49-F238E27FC236}">
                  <a16:creationId xmlns:a16="http://schemas.microsoft.com/office/drawing/2014/main" id="{005CD6C9-A3A1-3C6D-5351-57C21688761F}"/>
                </a:ext>
              </a:extLst>
            </p:cNvPr>
            <p:cNvSpPr/>
            <p:nvPr/>
          </p:nvSpPr>
          <p:spPr>
            <a:xfrm>
              <a:off x="9761659" y="6515508"/>
              <a:ext cx="720000" cy="342492"/>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5" name="Rechteck 14">
              <a:extLst>
                <a:ext uri="{FF2B5EF4-FFF2-40B4-BE49-F238E27FC236}">
                  <a16:creationId xmlns:a16="http://schemas.microsoft.com/office/drawing/2014/main" id="{0CE18E6C-52FD-9D47-22D3-168785A6AA18}"/>
                </a:ext>
              </a:extLst>
            </p:cNvPr>
            <p:cNvSpPr/>
            <p:nvPr/>
          </p:nvSpPr>
          <p:spPr>
            <a:xfrm>
              <a:off x="10597842" y="110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6" name="Rechteck 15">
              <a:extLst>
                <a:ext uri="{FF2B5EF4-FFF2-40B4-BE49-F238E27FC236}">
                  <a16:creationId xmlns:a16="http://schemas.microsoft.com/office/drawing/2014/main" id="{B271BDAE-798C-CD59-F574-356F5BA348DD}"/>
                </a:ext>
              </a:extLst>
            </p:cNvPr>
            <p:cNvSpPr/>
            <p:nvPr/>
          </p:nvSpPr>
          <p:spPr>
            <a:xfrm>
              <a:off x="10597842" y="194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7" name="Rechteck 16">
              <a:extLst>
                <a:ext uri="{FF2B5EF4-FFF2-40B4-BE49-F238E27FC236}">
                  <a16:creationId xmlns:a16="http://schemas.microsoft.com/office/drawing/2014/main" id="{19CB18FE-EDAB-FD21-DC88-934A456D590F}"/>
                </a:ext>
              </a:extLst>
            </p:cNvPr>
            <p:cNvSpPr/>
            <p:nvPr/>
          </p:nvSpPr>
          <p:spPr>
            <a:xfrm>
              <a:off x="10597842" y="278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8" name="Rechteck 17">
              <a:extLst>
                <a:ext uri="{FF2B5EF4-FFF2-40B4-BE49-F238E27FC236}">
                  <a16:creationId xmlns:a16="http://schemas.microsoft.com/office/drawing/2014/main" id="{A2050D01-5646-CC32-59B9-76F8BBB1A971}"/>
                </a:ext>
              </a:extLst>
            </p:cNvPr>
            <p:cNvSpPr/>
            <p:nvPr/>
          </p:nvSpPr>
          <p:spPr>
            <a:xfrm>
              <a:off x="10597842" y="363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9" name="Rechteck 18">
              <a:extLst>
                <a:ext uri="{FF2B5EF4-FFF2-40B4-BE49-F238E27FC236}">
                  <a16:creationId xmlns:a16="http://schemas.microsoft.com/office/drawing/2014/main" id="{5C6730FC-595E-850B-9166-59872AE32C58}"/>
                </a:ext>
              </a:extLst>
            </p:cNvPr>
            <p:cNvSpPr/>
            <p:nvPr/>
          </p:nvSpPr>
          <p:spPr>
            <a:xfrm>
              <a:off x="10597842" y="447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0" name="Rechteck 19">
              <a:extLst>
                <a:ext uri="{FF2B5EF4-FFF2-40B4-BE49-F238E27FC236}">
                  <a16:creationId xmlns:a16="http://schemas.microsoft.com/office/drawing/2014/main" id="{86BC1DF2-220D-32B8-68ED-F1E8B58A0C4F}"/>
                </a:ext>
              </a:extLst>
            </p:cNvPr>
            <p:cNvSpPr/>
            <p:nvPr/>
          </p:nvSpPr>
          <p:spPr>
            <a:xfrm>
              <a:off x="10597842" y="531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1" name="Rechteck 20">
              <a:extLst>
                <a:ext uri="{FF2B5EF4-FFF2-40B4-BE49-F238E27FC236}">
                  <a16:creationId xmlns:a16="http://schemas.microsoft.com/office/drawing/2014/main" id="{E60D9274-299E-D189-C240-AC2BA626671F}"/>
                </a:ext>
              </a:extLst>
            </p:cNvPr>
            <p:cNvSpPr/>
            <p:nvPr/>
          </p:nvSpPr>
          <p:spPr>
            <a:xfrm>
              <a:off x="10597842" y="615550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2" name="Rechteck 21">
              <a:extLst>
                <a:ext uri="{FF2B5EF4-FFF2-40B4-BE49-F238E27FC236}">
                  <a16:creationId xmlns:a16="http://schemas.microsoft.com/office/drawing/2014/main" id="{0FEBDAC2-07B4-B66F-4F3D-8657BD212FD9}"/>
                </a:ext>
              </a:extLst>
            </p:cNvPr>
            <p:cNvSpPr/>
            <p:nvPr/>
          </p:nvSpPr>
          <p:spPr>
            <a:xfrm>
              <a:off x="9761659" y="619442"/>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3" name="Textfeld 22">
              <a:extLst>
                <a:ext uri="{FF2B5EF4-FFF2-40B4-BE49-F238E27FC236}">
                  <a16:creationId xmlns:a16="http://schemas.microsoft.com/office/drawing/2014/main" id="{E7EEF2E2-D3C3-9FCA-9FC6-323613CD4533}"/>
                </a:ext>
              </a:extLst>
            </p:cNvPr>
            <p:cNvSpPr txBox="1"/>
            <p:nvPr/>
          </p:nvSpPr>
          <p:spPr>
            <a:xfrm>
              <a:off x="9631297" y="794776"/>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a:t>
              </a:r>
            </a:p>
          </p:txBody>
        </p:sp>
        <p:sp>
          <p:nvSpPr>
            <p:cNvPr id="24" name="Textfeld 23">
              <a:extLst>
                <a:ext uri="{FF2B5EF4-FFF2-40B4-BE49-F238E27FC236}">
                  <a16:creationId xmlns:a16="http://schemas.microsoft.com/office/drawing/2014/main" id="{A90C3891-A05D-540D-60E7-79BFB179165C}"/>
                </a:ext>
              </a:extLst>
            </p:cNvPr>
            <p:cNvSpPr txBox="1"/>
            <p:nvPr/>
          </p:nvSpPr>
          <p:spPr>
            <a:xfrm>
              <a:off x="10467479" y="1264926"/>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2</a:t>
              </a:r>
            </a:p>
          </p:txBody>
        </p:sp>
        <p:sp>
          <p:nvSpPr>
            <p:cNvPr id="25" name="Textfeld 24">
              <a:extLst>
                <a:ext uri="{FF2B5EF4-FFF2-40B4-BE49-F238E27FC236}">
                  <a16:creationId xmlns:a16="http://schemas.microsoft.com/office/drawing/2014/main" id="{D94189FD-6FE1-1C99-1649-ED8B920CBB68}"/>
                </a:ext>
              </a:extLst>
            </p:cNvPr>
            <p:cNvSpPr txBox="1"/>
            <p:nvPr/>
          </p:nvSpPr>
          <p:spPr>
            <a:xfrm>
              <a:off x="9631295" y="1667435"/>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3</a:t>
              </a:r>
            </a:p>
          </p:txBody>
        </p:sp>
        <p:sp>
          <p:nvSpPr>
            <p:cNvPr id="26" name="Textfeld 25">
              <a:extLst>
                <a:ext uri="{FF2B5EF4-FFF2-40B4-BE49-F238E27FC236}">
                  <a16:creationId xmlns:a16="http://schemas.microsoft.com/office/drawing/2014/main" id="{322FDCDF-685D-3576-126B-F52861290073}"/>
                </a:ext>
              </a:extLst>
            </p:cNvPr>
            <p:cNvSpPr txBox="1"/>
            <p:nvPr/>
          </p:nvSpPr>
          <p:spPr>
            <a:xfrm>
              <a:off x="10463846" y="2147348"/>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4</a:t>
              </a:r>
            </a:p>
          </p:txBody>
        </p:sp>
        <p:sp>
          <p:nvSpPr>
            <p:cNvPr id="27" name="Textfeld 26">
              <a:extLst>
                <a:ext uri="{FF2B5EF4-FFF2-40B4-BE49-F238E27FC236}">
                  <a16:creationId xmlns:a16="http://schemas.microsoft.com/office/drawing/2014/main" id="{CD014327-788D-C5B8-272D-F10B6941CA9E}"/>
                </a:ext>
              </a:extLst>
            </p:cNvPr>
            <p:cNvSpPr txBox="1"/>
            <p:nvPr/>
          </p:nvSpPr>
          <p:spPr>
            <a:xfrm>
              <a:off x="9872789" y="2537939"/>
              <a:ext cx="571480" cy="564619"/>
            </a:xfrm>
            <a:prstGeom prst="rect">
              <a:avLst/>
            </a:prstGeom>
            <a:noFill/>
          </p:spPr>
          <p:txBody>
            <a:bodyPr wrap="none" rtlCol="0" anchor="t">
              <a:spAutoFit/>
            </a:bodyPr>
            <a:lstStyle/>
            <a:p>
              <a:pPr algn="ctr"/>
              <a:r>
                <a:rPr lang="de-DE" dirty="0">
                  <a:solidFill>
                    <a:srgbClr val="00B050"/>
                  </a:solidFill>
                  <a:highlight>
                    <a:srgbClr val="000000"/>
                  </a:highlight>
                </a:rPr>
                <a:t>…</a:t>
              </a:r>
            </a:p>
          </p:txBody>
        </p:sp>
      </p:grpSp>
      <p:pic>
        <p:nvPicPr>
          <p:cNvPr id="29" name="Grafik 28" descr="Ein Bild, das Text, Screenshot, Rechteck, Muster enthält.&#10;&#10;Automatisch generierte Beschreibung">
            <a:extLst>
              <a:ext uri="{FF2B5EF4-FFF2-40B4-BE49-F238E27FC236}">
                <a16:creationId xmlns:a16="http://schemas.microsoft.com/office/drawing/2014/main" id="{4A870629-6663-E86E-4305-14E0BA574429}"/>
              </a:ext>
            </a:extLst>
          </p:cNvPr>
          <p:cNvPicPr>
            <a:picLocks noChangeAspect="1"/>
          </p:cNvPicPr>
          <p:nvPr/>
        </p:nvPicPr>
        <p:blipFill>
          <a:blip r:embed="rId3"/>
          <a:stretch>
            <a:fillRect/>
          </a:stretch>
        </p:blipFill>
        <p:spPr>
          <a:xfrm>
            <a:off x="0" y="4144506"/>
            <a:ext cx="3826933" cy="2713493"/>
          </a:xfrm>
          <a:prstGeom prst="rect">
            <a:avLst/>
          </a:prstGeom>
        </p:spPr>
      </p:pic>
      <p:sp>
        <p:nvSpPr>
          <p:cNvPr id="30" name="Rechteck 29">
            <a:extLst>
              <a:ext uri="{FF2B5EF4-FFF2-40B4-BE49-F238E27FC236}">
                <a16:creationId xmlns:a16="http://schemas.microsoft.com/office/drawing/2014/main" id="{834AE284-5A4E-8089-8EE6-2A0B8EFBEC8C}"/>
              </a:ext>
            </a:extLst>
          </p:cNvPr>
          <p:cNvSpPr/>
          <p:nvPr/>
        </p:nvSpPr>
        <p:spPr>
          <a:xfrm>
            <a:off x="650956" y="4211552"/>
            <a:ext cx="3143452" cy="163661"/>
          </a:xfrm>
          <a:prstGeom prst="rect">
            <a:avLst/>
          </a:prstGeom>
          <a:noFill/>
          <a:ln w="317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Grafik 126" descr="Ein Bild, das Text, Screenshot, Diagramm, Reihe enthält.&#10;&#10;Automatisch generierte Beschreibung">
            <a:extLst>
              <a:ext uri="{FF2B5EF4-FFF2-40B4-BE49-F238E27FC236}">
                <a16:creationId xmlns:a16="http://schemas.microsoft.com/office/drawing/2014/main" id="{CCEC0AB5-6B8E-0BA0-CC24-99841FA13A4D}"/>
              </a:ext>
            </a:extLst>
          </p:cNvPr>
          <p:cNvPicPr>
            <a:picLocks noChangeAspect="1"/>
          </p:cNvPicPr>
          <p:nvPr/>
        </p:nvPicPr>
        <p:blipFill>
          <a:blip r:embed="rId4"/>
          <a:stretch>
            <a:fillRect/>
          </a:stretch>
        </p:blipFill>
        <p:spPr>
          <a:xfrm>
            <a:off x="6658425" y="3814197"/>
            <a:ext cx="5424550" cy="3048332"/>
          </a:xfrm>
          <a:prstGeom prst="rect">
            <a:avLst/>
          </a:prstGeom>
        </p:spPr>
      </p:pic>
      <p:sp>
        <p:nvSpPr>
          <p:cNvPr id="128" name="Textfeld 127">
            <a:extLst>
              <a:ext uri="{FF2B5EF4-FFF2-40B4-BE49-F238E27FC236}">
                <a16:creationId xmlns:a16="http://schemas.microsoft.com/office/drawing/2014/main" id="{D817A5A9-42AA-7A34-2440-70FA04C33020}"/>
              </a:ext>
            </a:extLst>
          </p:cNvPr>
          <p:cNvSpPr txBox="1"/>
          <p:nvPr/>
        </p:nvSpPr>
        <p:spPr>
          <a:xfrm>
            <a:off x="6851267" y="2671034"/>
            <a:ext cx="3765774" cy="1077218"/>
          </a:xfrm>
          <a:prstGeom prst="rect">
            <a:avLst/>
          </a:prstGeom>
          <a:noFill/>
        </p:spPr>
        <p:txBody>
          <a:bodyPr wrap="none" rtlCol="0">
            <a:spAutoFit/>
          </a:bodyPr>
          <a:lstStyle/>
          <a:p>
            <a:pPr algn="ctr"/>
            <a:r>
              <a:rPr lang="en-US" sz="3200" dirty="0">
                <a:solidFill>
                  <a:srgbClr val="00B050"/>
                </a:solidFill>
              </a:rPr>
              <a:t>Geometry and </a:t>
            </a:r>
          </a:p>
          <a:p>
            <a:pPr algn="ctr"/>
            <a:r>
              <a:rPr lang="en-US" sz="3200" dirty="0">
                <a:solidFill>
                  <a:srgbClr val="00B050"/>
                </a:solidFill>
              </a:rPr>
              <a:t>channel assignment</a:t>
            </a:r>
          </a:p>
        </p:txBody>
      </p:sp>
      <p:sp>
        <p:nvSpPr>
          <p:cNvPr id="129" name="Textfeld 128">
            <a:extLst>
              <a:ext uri="{FF2B5EF4-FFF2-40B4-BE49-F238E27FC236}">
                <a16:creationId xmlns:a16="http://schemas.microsoft.com/office/drawing/2014/main" id="{E1F08A98-1E40-3B5B-C068-83FF3E3D101F}"/>
              </a:ext>
            </a:extLst>
          </p:cNvPr>
          <p:cNvSpPr txBox="1"/>
          <p:nvPr/>
        </p:nvSpPr>
        <p:spPr>
          <a:xfrm>
            <a:off x="1480186" y="1658657"/>
            <a:ext cx="2136482" cy="584775"/>
          </a:xfrm>
          <a:prstGeom prst="rect">
            <a:avLst/>
          </a:prstGeom>
          <a:noFill/>
        </p:spPr>
        <p:txBody>
          <a:bodyPr wrap="none" rtlCol="0">
            <a:spAutoFit/>
          </a:bodyPr>
          <a:lstStyle/>
          <a:p>
            <a:pPr algn="ctr"/>
            <a:r>
              <a:rPr lang="en-US" sz="3200" dirty="0">
                <a:solidFill>
                  <a:srgbClr val="FF0000"/>
                </a:solidFill>
              </a:rPr>
              <a:t>Translation</a:t>
            </a:r>
          </a:p>
        </p:txBody>
      </p:sp>
    </p:spTree>
    <p:extLst>
      <p:ext uri="{BB962C8B-B14F-4D97-AF65-F5344CB8AC3E}">
        <p14:creationId xmlns:p14="http://schemas.microsoft.com/office/powerpoint/2010/main" val="711284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Farbigkeit, Diagramm enthält.&#10;&#10;Automatisch generierte Beschreibung">
            <a:extLst>
              <a:ext uri="{FF2B5EF4-FFF2-40B4-BE49-F238E27FC236}">
                <a16:creationId xmlns:a16="http://schemas.microsoft.com/office/drawing/2014/main" id="{FF3C439B-4011-51A7-30A1-A8C42D8A2745}"/>
              </a:ext>
            </a:extLst>
          </p:cNvPr>
          <p:cNvPicPr>
            <a:picLocks noChangeAspect="1"/>
          </p:cNvPicPr>
          <p:nvPr/>
        </p:nvPicPr>
        <p:blipFill>
          <a:blip r:embed="rId2"/>
          <a:stretch>
            <a:fillRect/>
          </a:stretch>
        </p:blipFill>
        <p:spPr>
          <a:xfrm>
            <a:off x="-3" y="0"/>
            <a:ext cx="4435621" cy="3574800"/>
          </a:xfrm>
          <a:prstGeom prst="rect">
            <a:avLst/>
          </a:prstGeom>
        </p:spPr>
      </p:pic>
      <p:pic>
        <p:nvPicPr>
          <p:cNvPr id="3" name="Grafik 2" descr="Ein Bild, das Text, Screenshot, Farbigkeit enthält.&#10;&#10;Automatisch generierte Beschreibung">
            <a:extLst>
              <a:ext uri="{FF2B5EF4-FFF2-40B4-BE49-F238E27FC236}">
                <a16:creationId xmlns:a16="http://schemas.microsoft.com/office/drawing/2014/main" id="{3F9668CF-1ABE-161B-8C92-7FAAE1627366}"/>
              </a:ext>
            </a:extLst>
          </p:cNvPr>
          <p:cNvPicPr>
            <a:picLocks noChangeAspect="1"/>
          </p:cNvPicPr>
          <p:nvPr/>
        </p:nvPicPr>
        <p:blipFill>
          <a:blip r:embed="rId3"/>
          <a:stretch>
            <a:fillRect/>
          </a:stretch>
        </p:blipFill>
        <p:spPr>
          <a:xfrm>
            <a:off x="0" y="3283200"/>
            <a:ext cx="4435621" cy="3574800"/>
          </a:xfrm>
          <a:prstGeom prst="rect">
            <a:avLst/>
          </a:prstGeom>
        </p:spPr>
      </p:pic>
      <p:pic>
        <p:nvPicPr>
          <p:cNvPr id="7" name="Grafik 6" descr="Ein Bild, das Text, Screenshot enthält.&#10;&#10;Automatisch generierte Beschreibung">
            <a:extLst>
              <a:ext uri="{FF2B5EF4-FFF2-40B4-BE49-F238E27FC236}">
                <a16:creationId xmlns:a16="http://schemas.microsoft.com/office/drawing/2014/main" id="{15395E58-4C34-C534-EF9F-5D5F61040965}"/>
              </a:ext>
            </a:extLst>
          </p:cNvPr>
          <p:cNvPicPr>
            <a:picLocks noChangeAspect="1"/>
          </p:cNvPicPr>
          <p:nvPr/>
        </p:nvPicPr>
        <p:blipFill>
          <a:blip r:embed="rId4"/>
          <a:stretch>
            <a:fillRect/>
          </a:stretch>
        </p:blipFill>
        <p:spPr>
          <a:xfrm>
            <a:off x="3889071" y="0"/>
            <a:ext cx="4435621" cy="35748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1C2BB794-CE19-91F6-97E3-6143187A92F8}"/>
              </a:ext>
            </a:extLst>
          </p:cNvPr>
          <p:cNvPicPr>
            <a:picLocks noChangeAspect="1"/>
          </p:cNvPicPr>
          <p:nvPr/>
        </p:nvPicPr>
        <p:blipFill>
          <a:blip r:embed="rId5"/>
          <a:stretch>
            <a:fillRect/>
          </a:stretch>
        </p:blipFill>
        <p:spPr>
          <a:xfrm>
            <a:off x="3889070" y="3283200"/>
            <a:ext cx="4435621" cy="3574800"/>
          </a:xfrm>
          <a:prstGeom prst="rect">
            <a:avLst/>
          </a:prstGeom>
        </p:spPr>
      </p:pic>
      <p:pic>
        <p:nvPicPr>
          <p:cNvPr id="11" name="Grafik 10" descr="Ein Bild, das Text, Screenshot, medizinische Bildgebung, Radiologie enthält.&#10;&#10;Automatisch generierte Beschreibung">
            <a:extLst>
              <a:ext uri="{FF2B5EF4-FFF2-40B4-BE49-F238E27FC236}">
                <a16:creationId xmlns:a16="http://schemas.microsoft.com/office/drawing/2014/main" id="{5DC55B3B-6D06-A46F-34C6-30B2E4FE3F6C}"/>
              </a:ext>
            </a:extLst>
          </p:cNvPr>
          <p:cNvPicPr>
            <a:picLocks noChangeAspect="1"/>
          </p:cNvPicPr>
          <p:nvPr/>
        </p:nvPicPr>
        <p:blipFill>
          <a:blip r:embed="rId6"/>
          <a:stretch>
            <a:fillRect/>
          </a:stretch>
        </p:blipFill>
        <p:spPr>
          <a:xfrm>
            <a:off x="7756378" y="0"/>
            <a:ext cx="4435622" cy="3574800"/>
          </a:xfrm>
          <a:prstGeom prst="rect">
            <a:avLst/>
          </a:prstGeom>
        </p:spPr>
      </p:pic>
      <p:pic>
        <p:nvPicPr>
          <p:cNvPr id="13" name="Grafik 12" descr="Ein Bild, das Text, Screenshot, Entwurf, monochrom enthält.&#10;&#10;Automatisch generierte Beschreibung">
            <a:extLst>
              <a:ext uri="{FF2B5EF4-FFF2-40B4-BE49-F238E27FC236}">
                <a16:creationId xmlns:a16="http://schemas.microsoft.com/office/drawing/2014/main" id="{EE6BEE92-D437-1A25-DF96-662A1E95E235}"/>
              </a:ext>
            </a:extLst>
          </p:cNvPr>
          <p:cNvPicPr>
            <a:picLocks noChangeAspect="1"/>
          </p:cNvPicPr>
          <p:nvPr/>
        </p:nvPicPr>
        <p:blipFill>
          <a:blip r:embed="rId7"/>
          <a:stretch>
            <a:fillRect/>
          </a:stretch>
        </p:blipFill>
        <p:spPr>
          <a:xfrm>
            <a:off x="7756379" y="3283200"/>
            <a:ext cx="4435621" cy="3574800"/>
          </a:xfrm>
          <a:prstGeom prst="rect">
            <a:avLst/>
          </a:prstGeom>
        </p:spPr>
      </p:pic>
    </p:spTree>
    <p:extLst>
      <p:ext uri="{BB962C8B-B14F-4D97-AF65-F5344CB8AC3E}">
        <p14:creationId xmlns:p14="http://schemas.microsoft.com/office/powerpoint/2010/main" val="1773021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enthält.&#10;&#10;Automatisch generierte Beschreibung">
            <a:extLst>
              <a:ext uri="{FF2B5EF4-FFF2-40B4-BE49-F238E27FC236}">
                <a16:creationId xmlns:a16="http://schemas.microsoft.com/office/drawing/2014/main" id="{74B6070D-0FCE-A55C-96C3-74AFF236583D}"/>
              </a:ext>
            </a:extLst>
          </p:cNvPr>
          <p:cNvPicPr>
            <a:picLocks noChangeAspect="1"/>
          </p:cNvPicPr>
          <p:nvPr/>
        </p:nvPicPr>
        <p:blipFill>
          <a:blip r:embed="rId2"/>
          <a:stretch>
            <a:fillRect/>
          </a:stretch>
        </p:blipFill>
        <p:spPr>
          <a:xfrm>
            <a:off x="0" y="0"/>
            <a:ext cx="4435621" cy="3574800"/>
          </a:xfrm>
          <a:prstGeom prst="rect">
            <a:avLst/>
          </a:prstGeom>
        </p:spPr>
      </p:pic>
      <p:pic>
        <p:nvPicPr>
          <p:cNvPr id="5" name="Grafik 4" descr="Ein Bild, das Text, Screenshot, Farbigkeit, Diagramm enthält.&#10;&#10;Automatisch generierte Beschreibung">
            <a:extLst>
              <a:ext uri="{FF2B5EF4-FFF2-40B4-BE49-F238E27FC236}">
                <a16:creationId xmlns:a16="http://schemas.microsoft.com/office/drawing/2014/main" id="{A2D168AF-8BB4-EDFB-4ACA-6BDD45596E07}"/>
              </a:ext>
            </a:extLst>
          </p:cNvPr>
          <p:cNvPicPr>
            <a:picLocks noChangeAspect="1"/>
          </p:cNvPicPr>
          <p:nvPr/>
        </p:nvPicPr>
        <p:blipFill>
          <a:blip r:embed="rId3"/>
          <a:stretch>
            <a:fillRect/>
          </a:stretch>
        </p:blipFill>
        <p:spPr>
          <a:xfrm>
            <a:off x="0" y="3283200"/>
            <a:ext cx="4435621" cy="3574800"/>
          </a:xfrm>
          <a:prstGeom prst="rect">
            <a:avLst/>
          </a:prstGeom>
        </p:spPr>
      </p:pic>
      <p:pic>
        <p:nvPicPr>
          <p:cNvPr id="7" name="Grafik 6" descr="Ein Bild, das Text, Screenshot, Farbigkeit enthält.&#10;&#10;Automatisch generierte Beschreibung">
            <a:extLst>
              <a:ext uri="{FF2B5EF4-FFF2-40B4-BE49-F238E27FC236}">
                <a16:creationId xmlns:a16="http://schemas.microsoft.com/office/drawing/2014/main" id="{116C130C-FAED-5625-288B-5043B2C0D29C}"/>
              </a:ext>
            </a:extLst>
          </p:cNvPr>
          <p:cNvPicPr>
            <a:picLocks noChangeAspect="1"/>
          </p:cNvPicPr>
          <p:nvPr/>
        </p:nvPicPr>
        <p:blipFill>
          <a:blip r:embed="rId4"/>
          <a:stretch>
            <a:fillRect/>
          </a:stretch>
        </p:blipFill>
        <p:spPr>
          <a:xfrm>
            <a:off x="3878189" y="0"/>
            <a:ext cx="4435621" cy="35748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40C18E16-7F1F-1D92-AC3D-5B98D38E12A5}"/>
              </a:ext>
            </a:extLst>
          </p:cNvPr>
          <p:cNvPicPr>
            <a:picLocks noChangeAspect="1"/>
          </p:cNvPicPr>
          <p:nvPr/>
        </p:nvPicPr>
        <p:blipFill>
          <a:blip r:embed="rId5"/>
          <a:stretch>
            <a:fillRect/>
          </a:stretch>
        </p:blipFill>
        <p:spPr>
          <a:xfrm>
            <a:off x="3878189" y="3283200"/>
            <a:ext cx="4435621" cy="3574800"/>
          </a:xfrm>
          <a:prstGeom prst="rect">
            <a:avLst/>
          </a:prstGeom>
        </p:spPr>
      </p:pic>
      <p:pic>
        <p:nvPicPr>
          <p:cNvPr id="11" name="Grafik 10" descr="Ein Bild, das Text, Screenshot, Farbigkeit enthält.&#10;&#10;Automatisch generierte Beschreibung">
            <a:extLst>
              <a:ext uri="{FF2B5EF4-FFF2-40B4-BE49-F238E27FC236}">
                <a16:creationId xmlns:a16="http://schemas.microsoft.com/office/drawing/2014/main" id="{34B36596-DC8B-1F10-E48D-4E1D0D785303}"/>
              </a:ext>
            </a:extLst>
          </p:cNvPr>
          <p:cNvPicPr>
            <a:picLocks noChangeAspect="1"/>
          </p:cNvPicPr>
          <p:nvPr/>
        </p:nvPicPr>
        <p:blipFill>
          <a:blip r:embed="rId6"/>
          <a:stretch>
            <a:fillRect/>
          </a:stretch>
        </p:blipFill>
        <p:spPr>
          <a:xfrm>
            <a:off x="7756379" y="0"/>
            <a:ext cx="4435619" cy="3574798"/>
          </a:xfrm>
          <a:prstGeom prst="rect">
            <a:avLst/>
          </a:prstGeom>
        </p:spPr>
      </p:pic>
      <p:pic>
        <p:nvPicPr>
          <p:cNvPr id="13" name="Grafik 12" descr="Ein Bild, das Text, Screenshot, Farbigkeit, Diagramm enthält.&#10;&#10;Automatisch generierte Beschreibung">
            <a:extLst>
              <a:ext uri="{FF2B5EF4-FFF2-40B4-BE49-F238E27FC236}">
                <a16:creationId xmlns:a16="http://schemas.microsoft.com/office/drawing/2014/main" id="{EDF41100-A101-BDDA-ABCB-B4967AE6653D}"/>
              </a:ext>
            </a:extLst>
          </p:cNvPr>
          <p:cNvPicPr>
            <a:picLocks noChangeAspect="1"/>
          </p:cNvPicPr>
          <p:nvPr/>
        </p:nvPicPr>
        <p:blipFill>
          <a:blip r:embed="rId7"/>
          <a:stretch>
            <a:fillRect/>
          </a:stretch>
        </p:blipFill>
        <p:spPr>
          <a:xfrm>
            <a:off x="7756381" y="3283202"/>
            <a:ext cx="4435619" cy="3574798"/>
          </a:xfrm>
          <a:prstGeom prst="rect">
            <a:avLst/>
          </a:prstGeom>
        </p:spPr>
      </p:pic>
    </p:spTree>
    <p:extLst>
      <p:ext uri="{BB962C8B-B14F-4D97-AF65-F5344CB8AC3E}">
        <p14:creationId xmlns:p14="http://schemas.microsoft.com/office/powerpoint/2010/main" val="2887318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Farbigkeit enthält.&#10;&#10;Automatisch generierte Beschreibung">
            <a:extLst>
              <a:ext uri="{FF2B5EF4-FFF2-40B4-BE49-F238E27FC236}">
                <a16:creationId xmlns:a16="http://schemas.microsoft.com/office/drawing/2014/main" id="{D4DF3163-CF51-4355-82A3-BDF481014E7C}"/>
              </a:ext>
            </a:extLst>
          </p:cNvPr>
          <p:cNvPicPr>
            <a:picLocks noChangeAspect="1"/>
          </p:cNvPicPr>
          <p:nvPr/>
        </p:nvPicPr>
        <p:blipFill>
          <a:blip r:embed="rId2"/>
          <a:stretch>
            <a:fillRect/>
          </a:stretch>
        </p:blipFill>
        <p:spPr>
          <a:xfrm>
            <a:off x="0" y="0"/>
            <a:ext cx="4435621" cy="3574800"/>
          </a:xfrm>
          <a:prstGeom prst="rect">
            <a:avLst/>
          </a:prstGeom>
        </p:spPr>
      </p:pic>
      <p:pic>
        <p:nvPicPr>
          <p:cNvPr id="5" name="Grafik 4" descr="Ein Bild, das Text, Screenshot, Farbigkeit, Diagramm enthält.&#10;&#10;Automatisch generierte Beschreibung">
            <a:extLst>
              <a:ext uri="{FF2B5EF4-FFF2-40B4-BE49-F238E27FC236}">
                <a16:creationId xmlns:a16="http://schemas.microsoft.com/office/drawing/2014/main" id="{708257B1-7D04-6BD2-C877-F7DE3FA698B9}"/>
              </a:ext>
            </a:extLst>
          </p:cNvPr>
          <p:cNvPicPr>
            <a:picLocks noChangeAspect="1"/>
          </p:cNvPicPr>
          <p:nvPr/>
        </p:nvPicPr>
        <p:blipFill>
          <a:blip r:embed="rId3"/>
          <a:stretch>
            <a:fillRect/>
          </a:stretch>
        </p:blipFill>
        <p:spPr>
          <a:xfrm>
            <a:off x="-1" y="3283200"/>
            <a:ext cx="4435621" cy="3574800"/>
          </a:xfrm>
          <a:prstGeom prst="rect">
            <a:avLst/>
          </a:prstGeom>
        </p:spPr>
      </p:pic>
      <p:pic>
        <p:nvPicPr>
          <p:cNvPr id="7" name="Grafik 6" descr="Ein Bild, das Text, Screenshot enthält.&#10;&#10;Automatisch generierte Beschreibung">
            <a:extLst>
              <a:ext uri="{FF2B5EF4-FFF2-40B4-BE49-F238E27FC236}">
                <a16:creationId xmlns:a16="http://schemas.microsoft.com/office/drawing/2014/main" id="{6205B2C8-638B-C128-C44C-6B2DD38C0FBF}"/>
              </a:ext>
            </a:extLst>
          </p:cNvPr>
          <p:cNvPicPr>
            <a:picLocks noChangeAspect="1"/>
          </p:cNvPicPr>
          <p:nvPr/>
        </p:nvPicPr>
        <p:blipFill>
          <a:blip r:embed="rId4"/>
          <a:stretch>
            <a:fillRect/>
          </a:stretch>
        </p:blipFill>
        <p:spPr>
          <a:xfrm>
            <a:off x="3878189" y="0"/>
            <a:ext cx="4435621" cy="35748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51FBB2BF-7B72-EC0B-7F8F-343C7783EC5F}"/>
              </a:ext>
            </a:extLst>
          </p:cNvPr>
          <p:cNvPicPr>
            <a:picLocks noChangeAspect="1"/>
          </p:cNvPicPr>
          <p:nvPr/>
        </p:nvPicPr>
        <p:blipFill>
          <a:blip r:embed="rId5"/>
          <a:stretch>
            <a:fillRect/>
          </a:stretch>
        </p:blipFill>
        <p:spPr>
          <a:xfrm>
            <a:off x="3878188" y="3283200"/>
            <a:ext cx="4435621" cy="3574800"/>
          </a:xfrm>
          <a:prstGeom prst="rect">
            <a:avLst/>
          </a:prstGeom>
        </p:spPr>
      </p:pic>
      <p:pic>
        <p:nvPicPr>
          <p:cNvPr id="13" name="Grafik 12" descr="Ein Bild, das Text, Screenshot enthält.&#10;&#10;Automatisch generierte Beschreibung">
            <a:extLst>
              <a:ext uri="{FF2B5EF4-FFF2-40B4-BE49-F238E27FC236}">
                <a16:creationId xmlns:a16="http://schemas.microsoft.com/office/drawing/2014/main" id="{834F2FDF-061B-3566-2266-CD3EE1FC5B1D}"/>
              </a:ext>
            </a:extLst>
          </p:cNvPr>
          <p:cNvPicPr>
            <a:picLocks noChangeAspect="1"/>
          </p:cNvPicPr>
          <p:nvPr/>
        </p:nvPicPr>
        <p:blipFill>
          <a:blip r:embed="rId6"/>
          <a:stretch>
            <a:fillRect/>
          </a:stretch>
        </p:blipFill>
        <p:spPr>
          <a:xfrm>
            <a:off x="7756381" y="0"/>
            <a:ext cx="4435621" cy="3574800"/>
          </a:xfrm>
          <a:prstGeom prst="rect">
            <a:avLst/>
          </a:prstGeom>
        </p:spPr>
      </p:pic>
      <p:pic>
        <p:nvPicPr>
          <p:cNvPr id="11" name="Grafik 10" descr="Ein Bild, das Text, Screenshot, Farbigkeit, Diagramm enthält.&#10;&#10;Automatisch generierte Beschreibung">
            <a:extLst>
              <a:ext uri="{FF2B5EF4-FFF2-40B4-BE49-F238E27FC236}">
                <a16:creationId xmlns:a16="http://schemas.microsoft.com/office/drawing/2014/main" id="{E1FADDEE-A446-B3DF-894E-5DE0099D4CD9}"/>
              </a:ext>
            </a:extLst>
          </p:cNvPr>
          <p:cNvPicPr>
            <a:picLocks noChangeAspect="1"/>
          </p:cNvPicPr>
          <p:nvPr/>
        </p:nvPicPr>
        <p:blipFill>
          <a:blip r:embed="rId7"/>
          <a:stretch>
            <a:fillRect/>
          </a:stretch>
        </p:blipFill>
        <p:spPr>
          <a:xfrm>
            <a:off x="7756380" y="3283200"/>
            <a:ext cx="4435621" cy="3574800"/>
          </a:xfrm>
          <a:prstGeom prst="rect">
            <a:avLst/>
          </a:prstGeom>
        </p:spPr>
      </p:pic>
    </p:spTree>
    <p:extLst>
      <p:ext uri="{BB962C8B-B14F-4D97-AF65-F5344CB8AC3E}">
        <p14:creationId xmlns:p14="http://schemas.microsoft.com/office/powerpoint/2010/main" val="301526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enthält.&#10;&#10;Automatisch generierte Beschreibung">
            <a:extLst>
              <a:ext uri="{FF2B5EF4-FFF2-40B4-BE49-F238E27FC236}">
                <a16:creationId xmlns:a16="http://schemas.microsoft.com/office/drawing/2014/main" id="{B06EA4CE-7C78-0D88-A1B3-6A80732B1096}"/>
              </a:ext>
            </a:extLst>
          </p:cNvPr>
          <p:cNvPicPr>
            <a:picLocks noChangeAspect="1"/>
          </p:cNvPicPr>
          <p:nvPr/>
        </p:nvPicPr>
        <p:blipFill>
          <a:blip r:embed="rId2"/>
          <a:stretch>
            <a:fillRect/>
          </a:stretch>
        </p:blipFill>
        <p:spPr>
          <a:xfrm>
            <a:off x="0" y="0"/>
            <a:ext cx="4435621" cy="3574800"/>
          </a:xfrm>
          <a:prstGeom prst="rect">
            <a:avLst/>
          </a:prstGeom>
        </p:spPr>
      </p:pic>
      <p:pic>
        <p:nvPicPr>
          <p:cNvPr id="3" name="Grafik 2" descr="Ein Bild, das Text, Screenshot enthält.&#10;&#10;Automatisch generierte Beschreibung">
            <a:extLst>
              <a:ext uri="{FF2B5EF4-FFF2-40B4-BE49-F238E27FC236}">
                <a16:creationId xmlns:a16="http://schemas.microsoft.com/office/drawing/2014/main" id="{3CE50565-9497-CCE4-0E1C-CBA8AEA72037}"/>
              </a:ext>
            </a:extLst>
          </p:cNvPr>
          <p:cNvPicPr>
            <a:picLocks noChangeAspect="1"/>
          </p:cNvPicPr>
          <p:nvPr/>
        </p:nvPicPr>
        <p:blipFill>
          <a:blip r:embed="rId3"/>
          <a:stretch>
            <a:fillRect/>
          </a:stretch>
        </p:blipFill>
        <p:spPr>
          <a:xfrm>
            <a:off x="-3" y="3283200"/>
            <a:ext cx="4435621" cy="3574800"/>
          </a:xfrm>
          <a:prstGeom prst="rect">
            <a:avLst/>
          </a:prstGeom>
        </p:spPr>
      </p:pic>
      <p:pic>
        <p:nvPicPr>
          <p:cNvPr id="11" name="Grafik 10" descr="Ein Bild, das Text, Screenshot enthält.&#10;&#10;Automatisch generierte Beschreibung">
            <a:extLst>
              <a:ext uri="{FF2B5EF4-FFF2-40B4-BE49-F238E27FC236}">
                <a16:creationId xmlns:a16="http://schemas.microsoft.com/office/drawing/2014/main" id="{F306E349-8EB5-4683-5B79-717FFE58AFCD}"/>
              </a:ext>
            </a:extLst>
          </p:cNvPr>
          <p:cNvPicPr>
            <a:picLocks noChangeAspect="1"/>
          </p:cNvPicPr>
          <p:nvPr/>
        </p:nvPicPr>
        <p:blipFill>
          <a:blip r:embed="rId4"/>
          <a:stretch>
            <a:fillRect/>
          </a:stretch>
        </p:blipFill>
        <p:spPr>
          <a:xfrm>
            <a:off x="3878189" y="0"/>
            <a:ext cx="4435621" cy="3574800"/>
          </a:xfrm>
          <a:prstGeom prst="rect">
            <a:avLst/>
          </a:prstGeom>
        </p:spPr>
      </p:pic>
      <p:pic>
        <p:nvPicPr>
          <p:cNvPr id="13" name="Grafik 12" descr="Ein Bild, das Text, Screenshot, Farbigkeit enthält.&#10;&#10;Automatisch generierte Beschreibung">
            <a:extLst>
              <a:ext uri="{FF2B5EF4-FFF2-40B4-BE49-F238E27FC236}">
                <a16:creationId xmlns:a16="http://schemas.microsoft.com/office/drawing/2014/main" id="{1F0CD25B-B37D-D15A-B99D-A488B5D7C8E4}"/>
              </a:ext>
            </a:extLst>
          </p:cNvPr>
          <p:cNvPicPr>
            <a:picLocks noChangeAspect="1"/>
          </p:cNvPicPr>
          <p:nvPr/>
        </p:nvPicPr>
        <p:blipFill>
          <a:blip r:embed="rId5"/>
          <a:stretch>
            <a:fillRect/>
          </a:stretch>
        </p:blipFill>
        <p:spPr>
          <a:xfrm>
            <a:off x="3878189" y="3283200"/>
            <a:ext cx="4435621" cy="3574800"/>
          </a:xfrm>
          <a:prstGeom prst="rect">
            <a:avLst/>
          </a:prstGeom>
        </p:spPr>
      </p:pic>
      <p:pic>
        <p:nvPicPr>
          <p:cNvPr id="7" name="Grafik 6" descr="Ein Bild, das Text, Screenshot enthält.&#10;&#10;Automatisch generierte Beschreibung">
            <a:extLst>
              <a:ext uri="{FF2B5EF4-FFF2-40B4-BE49-F238E27FC236}">
                <a16:creationId xmlns:a16="http://schemas.microsoft.com/office/drawing/2014/main" id="{EC187CEB-CF1B-505E-9148-A3C192C3DC45}"/>
              </a:ext>
            </a:extLst>
          </p:cNvPr>
          <p:cNvPicPr>
            <a:picLocks noChangeAspect="1"/>
          </p:cNvPicPr>
          <p:nvPr/>
        </p:nvPicPr>
        <p:blipFill>
          <a:blip r:embed="rId6"/>
          <a:stretch>
            <a:fillRect/>
          </a:stretch>
        </p:blipFill>
        <p:spPr>
          <a:xfrm>
            <a:off x="7756381" y="0"/>
            <a:ext cx="4435621" cy="35748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B713D22C-9605-AA61-D84C-5B39FFF01F1D}"/>
              </a:ext>
            </a:extLst>
          </p:cNvPr>
          <p:cNvPicPr>
            <a:picLocks noChangeAspect="1"/>
          </p:cNvPicPr>
          <p:nvPr/>
        </p:nvPicPr>
        <p:blipFill>
          <a:blip r:embed="rId7"/>
          <a:stretch>
            <a:fillRect/>
          </a:stretch>
        </p:blipFill>
        <p:spPr>
          <a:xfrm>
            <a:off x="7756381" y="3283200"/>
            <a:ext cx="4435621" cy="3574800"/>
          </a:xfrm>
          <a:prstGeom prst="rect">
            <a:avLst/>
          </a:prstGeom>
        </p:spPr>
      </p:pic>
    </p:spTree>
    <p:extLst>
      <p:ext uri="{BB962C8B-B14F-4D97-AF65-F5344CB8AC3E}">
        <p14:creationId xmlns:p14="http://schemas.microsoft.com/office/powerpoint/2010/main" val="2085248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1A38-ECD7-F3F7-4B7F-EFE2DAE18C5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49702BE-2F09-F487-9760-8BC7F40EF74A}"/>
              </a:ext>
            </a:extLst>
          </p:cNvPr>
          <p:cNvSpPr>
            <a:spLocks noGrp="1"/>
          </p:cNvSpPr>
          <p:nvPr>
            <p:ph type="ctrTitle"/>
          </p:nvPr>
        </p:nvSpPr>
        <p:spPr>
          <a:xfrm>
            <a:off x="1409699" y="0"/>
            <a:ext cx="9372600" cy="1655762"/>
          </a:xfrm>
        </p:spPr>
        <p:txBody>
          <a:bodyPr>
            <a:normAutofit/>
          </a:bodyPr>
          <a:lstStyle/>
          <a:p>
            <a:r>
              <a:rPr lang="en-US" dirty="0"/>
              <a:t>Undiffused beam</a:t>
            </a:r>
          </a:p>
        </p:txBody>
      </p:sp>
      <p:sp>
        <p:nvSpPr>
          <p:cNvPr id="3" name="Untertitel 2">
            <a:extLst>
              <a:ext uri="{FF2B5EF4-FFF2-40B4-BE49-F238E27FC236}">
                <a16:creationId xmlns:a16="http://schemas.microsoft.com/office/drawing/2014/main" id="{F36DB385-0584-E4D6-FEF4-93C3F33048AC}"/>
              </a:ext>
            </a:extLst>
          </p:cNvPr>
          <p:cNvSpPr>
            <a:spLocks noGrp="1"/>
          </p:cNvSpPr>
          <p:nvPr>
            <p:ph type="subTitle" idx="1"/>
          </p:nvPr>
        </p:nvSpPr>
        <p:spPr>
          <a:xfrm>
            <a:off x="1524000" y="1655762"/>
            <a:ext cx="9144000" cy="1655762"/>
          </a:xfrm>
        </p:spPr>
        <p:txBody>
          <a:bodyPr>
            <a:normAutofit/>
          </a:bodyPr>
          <a:lstStyle/>
          <a:p>
            <a:r>
              <a:rPr lang="en-US" dirty="0"/>
              <a:t>There will be normal and _r = reversed versions of each map!</a:t>
            </a:r>
          </a:p>
          <a:p>
            <a:endParaRPr lang="en-US" dirty="0"/>
          </a:p>
          <a:p>
            <a:r>
              <a:rPr lang="en-US" dirty="0"/>
              <a:t>Good to judge for high intensity variation</a:t>
            </a:r>
          </a:p>
        </p:txBody>
      </p:sp>
      <p:pic>
        <p:nvPicPr>
          <p:cNvPr id="5" name="Grafik 4" descr="Ein Bild, das Text, Screenshot, Farbigkeit, Diagramm enthält.&#10;&#10;Automatisch generierte Beschreibung">
            <a:extLst>
              <a:ext uri="{FF2B5EF4-FFF2-40B4-BE49-F238E27FC236}">
                <a16:creationId xmlns:a16="http://schemas.microsoft.com/office/drawing/2014/main" id="{B8EF6E4D-C4CA-FA62-78B4-0DCC6E3F7464}"/>
              </a:ext>
            </a:extLst>
          </p:cNvPr>
          <p:cNvPicPr>
            <a:picLocks noChangeAspect="1"/>
          </p:cNvPicPr>
          <p:nvPr/>
        </p:nvPicPr>
        <p:blipFill>
          <a:blip r:embed="rId2"/>
          <a:stretch>
            <a:fillRect/>
          </a:stretch>
        </p:blipFill>
        <p:spPr>
          <a:xfrm>
            <a:off x="3700689" y="3004032"/>
            <a:ext cx="4790621" cy="3759397"/>
          </a:xfrm>
          <a:prstGeom prst="rect">
            <a:avLst/>
          </a:prstGeom>
        </p:spPr>
      </p:pic>
    </p:spTree>
    <p:extLst>
      <p:ext uri="{BB962C8B-B14F-4D97-AF65-F5344CB8AC3E}">
        <p14:creationId xmlns:p14="http://schemas.microsoft.com/office/powerpoint/2010/main" val="22604692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Farbigkeit, Diagramm enthält.&#10;&#10;Automatisch generierte Beschreibung">
            <a:extLst>
              <a:ext uri="{FF2B5EF4-FFF2-40B4-BE49-F238E27FC236}">
                <a16:creationId xmlns:a16="http://schemas.microsoft.com/office/drawing/2014/main" id="{D4B53222-7A04-E1D9-1FCF-312DDAE1635E}"/>
              </a:ext>
            </a:extLst>
          </p:cNvPr>
          <p:cNvPicPr>
            <a:picLocks noChangeAspect="1"/>
          </p:cNvPicPr>
          <p:nvPr/>
        </p:nvPicPr>
        <p:blipFill>
          <a:blip r:embed="rId2"/>
          <a:stretch>
            <a:fillRect/>
          </a:stretch>
        </p:blipFill>
        <p:spPr>
          <a:xfrm>
            <a:off x="0" y="0"/>
            <a:ext cx="4495800" cy="3543300"/>
          </a:xfrm>
          <a:prstGeom prst="rect">
            <a:avLst/>
          </a:prstGeom>
        </p:spPr>
      </p:pic>
      <p:pic>
        <p:nvPicPr>
          <p:cNvPr id="7" name="Grafik 6" descr="Ein Bild, das Text, Screenshot, Farbigkeit, Diagramm enthält.&#10;&#10;Automatisch generierte Beschreibung">
            <a:extLst>
              <a:ext uri="{FF2B5EF4-FFF2-40B4-BE49-F238E27FC236}">
                <a16:creationId xmlns:a16="http://schemas.microsoft.com/office/drawing/2014/main" id="{596A236D-D5D7-FE63-5246-C83518924A6E}"/>
              </a:ext>
            </a:extLst>
          </p:cNvPr>
          <p:cNvPicPr>
            <a:picLocks noChangeAspect="1"/>
          </p:cNvPicPr>
          <p:nvPr/>
        </p:nvPicPr>
        <p:blipFill>
          <a:blip r:embed="rId3"/>
          <a:stretch>
            <a:fillRect/>
          </a:stretch>
        </p:blipFill>
        <p:spPr>
          <a:xfrm>
            <a:off x="0" y="3314700"/>
            <a:ext cx="4495800" cy="3543300"/>
          </a:xfrm>
          <a:prstGeom prst="rect">
            <a:avLst/>
          </a:prstGeom>
        </p:spPr>
      </p:pic>
      <p:pic>
        <p:nvPicPr>
          <p:cNvPr id="11" name="Grafik 10" descr="Ein Bild, das Text, Screenshot, Farbigkeit, Diagramm enthält.&#10;&#10;Automatisch generierte Beschreibung">
            <a:extLst>
              <a:ext uri="{FF2B5EF4-FFF2-40B4-BE49-F238E27FC236}">
                <a16:creationId xmlns:a16="http://schemas.microsoft.com/office/drawing/2014/main" id="{95042548-5E28-C95F-EA1A-B8041DE62C2C}"/>
              </a:ext>
            </a:extLst>
          </p:cNvPr>
          <p:cNvPicPr>
            <a:picLocks noChangeAspect="1"/>
          </p:cNvPicPr>
          <p:nvPr/>
        </p:nvPicPr>
        <p:blipFill>
          <a:blip r:embed="rId4"/>
          <a:stretch>
            <a:fillRect/>
          </a:stretch>
        </p:blipFill>
        <p:spPr>
          <a:xfrm>
            <a:off x="3848102" y="0"/>
            <a:ext cx="4495800" cy="3543300"/>
          </a:xfrm>
          <a:prstGeom prst="rect">
            <a:avLst/>
          </a:prstGeom>
        </p:spPr>
      </p:pic>
      <p:pic>
        <p:nvPicPr>
          <p:cNvPr id="15" name="Grafik 14" descr="Ein Bild, das Text, Screenshot enthält.&#10;&#10;Automatisch generierte Beschreibung">
            <a:extLst>
              <a:ext uri="{FF2B5EF4-FFF2-40B4-BE49-F238E27FC236}">
                <a16:creationId xmlns:a16="http://schemas.microsoft.com/office/drawing/2014/main" id="{1AAE4EB0-83EE-9FBB-5ADC-C944E52610F8}"/>
              </a:ext>
            </a:extLst>
          </p:cNvPr>
          <p:cNvPicPr>
            <a:picLocks noChangeAspect="1"/>
          </p:cNvPicPr>
          <p:nvPr/>
        </p:nvPicPr>
        <p:blipFill>
          <a:blip r:embed="rId5"/>
          <a:stretch>
            <a:fillRect/>
          </a:stretch>
        </p:blipFill>
        <p:spPr>
          <a:xfrm>
            <a:off x="7696202" y="54429"/>
            <a:ext cx="4495800" cy="35433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A887FE59-F732-5EC3-E8F8-9B17012365E2}"/>
              </a:ext>
            </a:extLst>
          </p:cNvPr>
          <p:cNvPicPr>
            <a:picLocks noChangeAspect="1"/>
          </p:cNvPicPr>
          <p:nvPr/>
        </p:nvPicPr>
        <p:blipFill>
          <a:blip r:embed="rId6"/>
          <a:stretch>
            <a:fillRect/>
          </a:stretch>
        </p:blipFill>
        <p:spPr>
          <a:xfrm>
            <a:off x="3848102" y="3314700"/>
            <a:ext cx="4495800" cy="3543300"/>
          </a:xfrm>
          <a:prstGeom prst="rect">
            <a:avLst/>
          </a:prstGeom>
        </p:spPr>
      </p:pic>
      <p:pic>
        <p:nvPicPr>
          <p:cNvPr id="13" name="Grafik 12" descr="Ein Bild, das Text, Screenshot, Schwarzweiß enthält.&#10;&#10;Automatisch generierte Beschreibung">
            <a:extLst>
              <a:ext uri="{FF2B5EF4-FFF2-40B4-BE49-F238E27FC236}">
                <a16:creationId xmlns:a16="http://schemas.microsoft.com/office/drawing/2014/main" id="{596B5BED-A54C-3E5B-3C60-0D5DF4DE5E8F}"/>
              </a:ext>
            </a:extLst>
          </p:cNvPr>
          <p:cNvPicPr>
            <a:picLocks noChangeAspect="1"/>
          </p:cNvPicPr>
          <p:nvPr/>
        </p:nvPicPr>
        <p:blipFill>
          <a:blip r:embed="rId7"/>
          <a:stretch>
            <a:fillRect/>
          </a:stretch>
        </p:blipFill>
        <p:spPr>
          <a:xfrm>
            <a:off x="7696202" y="3314700"/>
            <a:ext cx="4495800" cy="3543300"/>
          </a:xfrm>
          <a:prstGeom prst="rect">
            <a:avLst/>
          </a:prstGeom>
        </p:spPr>
      </p:pic>
    </p:spTree>
    <p:extLst>
      <p:ext uri="{BB962C8B-B14F-4D97-AF65-F5344CB8AC3E}">
        <p14:creationId xmlns:p14="http://schemas.microsoft.com/office/powerpoint/2010/main" val="2722077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descr="Ein Bild, das Text, Screenshot enthält.&#10;&#10;Automatisch generierte Beschreibung">
            <a:extLst>
              <a:ext uri="{FF2B5EF4-FFF2-40B4-BE49-F238E27FC236}">
                <a16:creationId xmlns:a16="http://schemas.microsoft.com/office/drawing/2014/main" id="{568BC9EF-C532-B132-0D29-A0F45511F54B}"/>
              </a:ext>
            </a:extLst>
          </p:cNvPr>
          <p:cNvPicPr>
            <a:picLocks noChangeAspect="1"/>
          </p:cNvPicPr>
          <p:nvPr/>
        </p:nvPicPr>
        <p:blipFill>
          <a:blip r:embed="rId2"/>
          <a:stretch>
            <a:fillRect/>
          </a:stretch>
        </p:blipFill>
        <p:spPr>
          <a:xfrm>
            <a:off x="0" y="0"/>
            <a:ext cx="4495800" cy="3543300"/>
          </a:xfrm>
          <a:prstGeom prst="rect">
            <a:avLst/>
          </a:prstGeom>
        </p:spPr>
      </p:pic>
      <p:pic>
        <p:nvPicPr>
          <p:cNvPr id="56" name="Grafik 55" descr="Ein Bild, das Text, Screenshot, Diagramm, Farbigkeit enthält.&#10;&#10;Automatisch generierte Beschreibung">
            <a:extLst>
              <a:ext uri="{FF2B5EF4-FFF2-40B4-BE49-F238E27FC236}">
                <a16:creationId xmlns:a16="http://schemas.microsoft.com/office/drawing/2014/main" id="{5A195CA2-5AD3-2CB7-72E7-51C4C693BE56}"/>
              </a:ext>
            </a:extLst>
          </p:cNvPr>
          <p:cNvPicPr>
            <a:picLocks noChangeAspect="1"/>
          </p:cNvPicPr>
          <p:nvPr/>
        </p:nvPicPr>
        <p:blipFill>
          <a:blip r:embed="rId3"/>
          <a:stretch>
            <a:fillRect/>
          </a:stretch>
        </p:blipFill>
        <p:spPr>
          <a:xfrm>
            <a:off x="1" y="3314700"/>
            <a:ext cx="4495800" cy="3543300"/>
          </a:xfrm>
          <a:prstGeom prst="rect">
            <a:avLst/>
          </a:prstGeom>
        </p:spPr>
      </p:pic>
      <p:pic>
        <p:nvPicPr>
          <p:cNvPr id="58" name="Grafik 57" descr="Ein Bild, das Text, Screenshot enthält.&#10;&#10;Automatisch generierte Beschreibung">
            <a:extLst>
              <a:ext uri="{FF2B5EF4-FFF2-40B4-BE49-F238E27FC236}">
                <a16:creationId xmlns:a16="http://schemas.microsoft.com/office/drawing/2014/main" id="{9EF65C45-1200-B1DE-DA20-5C5D67885CEE}"/>
              </a:ext>
            </a:extLst>
          </p:cNvPr>
          <p:cNvPicPr>
            <a:picLocks noChangeAspect="1"/>
          </p:cNvPicPr>
          <p:nvPr/>
        </p:nvPicPr>
        <p:blipFill>
          <a:blip r:embed="rId4"/>
          <a:stretch>
            <a:fillRect/>
          </a:stretch>
        </p:blipFill>
        <p:spPr>
          <a:xfrm>
            <a:off x="3848100" y="27214"/>
            <a:ext cx="4495800" cy="3543300"/>
          </a:xfrm>
          <a:prstGeom prst="rect">
            <a:avLst/>
          </a:prstGeom>
        </p:spPr>
      </p:pic>
      <p:pic>
        <p:nvPicPr>
          <p:cNvPr id="60" name="Grafik 59" descr="Ein Bild, das Text, Screenshot, Farbigkeit, Diagramm enthält.&#10;&#10;Automatisch generierte Beschreibung">
            <a:extLst>
              <a:ext uri="{FF2B5EF4-FFF2-40B4-BE49-F238E27FC236}">
                <a16:creationId xmlns:a16="http://schemas.microsoft.com/office/drawing/2014/main" id="{03F92C66-30BE-80AB-2E63-A489AA969F36}"/>
              </a:ext>
            </a:extLst>
          </p:cNvPr>
          <p:cNvPicPr>
            <a:picLocks noChangeAspect="1"/>
          </p:cNvPicPr>
          <p:nvPr/>
        </p:nvPicPr>
        <p:blipFill>
          <a:blip r:embed="rId5"/>
          <a:stretch>
            <a:fillRect/>
          </a:stretch>
        </p:blipFill>
        <p:spPr>
          <a:xfrm>
            <a:off x="3848100" y="3314700"/>
            <a:ext cx="4495800" cy="3543300"/>
          </a:xfrm>
          <a:prstGeom prst="rect">
            <a:avLst/>
          </a:prstGeom>
        </p:spPr>
      </p:pic>
      <p:pic>
        <p:nvPicPr>
          <p:cNvPr id="62" name="Grafik 61" descr="Ein Bild, das Text, Screenshot, Farbigkeit, Diagramm enthält.&#10;&#10;Automatisch generierte Beschreibung">
            <a:extLst>
              <a:ext uri="{FF2B5EF4-FFF2-40B4-BE49-F238E27FC236}">
                <a16:creationId xmlns:a16="http://schemas.microsoft.com/office/drawing/2014/main" id="{3FE05D88-31FD-7408-3D59-35E8FBE15E9E}"/>
              </a:ext>
            </a:extLst>
          </p:cNvPr>
          <p:cNvPicPr>
            <a:picLocks noChangeAspect="1"/>
          </p:cNvPicPr>
          <p:nvPr/>
        </p:nvPicPr>
        <p:blipFill>
          <a:blip r:embed="rId6"/>
          <a:stretch>
            <a:fillRect/>
          </a:stretch>
        </p:blipFill>
        <p:spPr>
          <a:xfrm>
            <a:off x="7696200" y="0"/>
            <a:ext cx="4495800" cy="3543300"/>
          </a:xfrm>
          <a:prstGeom prst="rect">
            <a:avLst/>
          </a:prstGeom>
        </p:spPr>
      </p:pic>
      <p:pic>
        <p:nvPicPr>
          <p:cNvPr id="64" name="Grafik 63" descr="Ein Bild, das Text, Screenshot, Farbigkeit, Diagramm enthält.&#10;&#10;Automatisch generierte Beschreibung">
            <a:extLst>
              <a:ext uri="{FF2B5EF4-FFF2-40B4-BE49-F238E27FC236}">
                <a16:creationId xmlns:a16="http://schemas.microsoft.com/office/drawing/2014/main" id="{23764899-6DB1-6409-9836-C306571D1A84}"/>
              </a:ext>
            </a:extLst>
          </p:cNvPr>
          <p:cNvPicPr>
            <a:picLocks noChangeAspect="1"/>
          </p:cNvPicPr>
          <p:nvPr/>
        </p:nvPicPr>
        <p:blipFill>
          <a:blip r:embed="rId7"/>
          <a:stretch>
            <a:fillRect/>
          </a:stretch>
        </p:blipFill>
        <p:spPr>
          <a:xfrm>
            <a:off x="7696200" y="3314700"/>
            <a:ext cx="4495800" cy="3543300"/>
          </a:xfrm>
          <a:prstGeom prst="rect">
            <a:avLst/>
          </a:prstGeom>
        </p:spPr>
      </p:pic>
    </p:spTree>
    <p:extLst>
      <p:ext uri="{BB962C8B-B14F-4D97-AF65-F5344CB8AC3E}">
        <p14:creationId xmlns:p14="http://schemas.microsoft.com/office/powerpoint/2010/main" val="4180436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Farbigkeit enthält.&#10;&#10;Automatisch generierte Beschreibung">
            <a:extLst>
              <a:ext uri="{FF2B5EF4-FFF2-40B4-BE49-F238E27FC236}">
                <a16:creationId xmlns:a16="http://schemas.microsoft.com/office/drawing/2014/main" id="{8E45EDE0-82B0-DD29-B506-0840733C5E67}"/>
              </a:ext>
            </a:extLst>
          </p:cNvPr>
          <p:cNvPicPr>
            <a:picLocks noChangeAspect="1"/>
          </p:cNvPicPr>
          <p:nvPr/>
        </p:nvPicPr>
        <p:blipFill>
          <a:blip r:embed="rId2"/>
          <a:stretch>
            <a:fillRect/>
          </a:stretch>
        </p:blipFill>
        <p:spPr>
          <a:xfrm>
            <a:off x="2" y="0"/>
            <a:ext cx="4495800" cy="3543300"/>
          </a:xfrm>
          <a:prstGeom prst="rect">
            <a:avLst/>
          </a:prstGeom>
        </p:spPr>
      </p:pic>
      <p:pic>
        <p:nvPicPr>
          <p:cNvPr id="5" name="Grafik 4" descr="Ein Bild, das Text, Screenshot, Farbigkeit, Diagramm enthält.&#10;&#10;Automatisch generierte Beschreibung">
            <a:extLst>
              <a:ext uri="{FF2B5EF4-FFF2-40B4-BE49-F238E27FC236}">
                <a16:creationId xmlns:a16="http://schemas.microsoft.com/office/drawing/2014/main" id="{E20FEC08-D84F-9F04-C565-F919486A23E4}"/>
              </a:ext>
            </a:extLst>
          </p:cNvPr>
          <p:cNvPicPr>
            <a:picLocks noChangeAspect="1"/>
          </p:cNvPicPr>
          <p:nvPr/>
        </p:nvPicPr>
        <p:blipFill>
          <a:blip r:embed="rId3"/>
          <a:stretch>
            <a:fillRect/>
          </a:stretch>
        </p:blipFill>
        <p:spPr>
          <a:xfrm>
            <a:off x="2" y="3429000"/>
            <a:ext cx="4495800" cy="3543300"/>
          </a:xfrm>
          <a:prstGeom prst="rect">
            <a:avLst/>
          </a:prstGeom>
        </p:spPr>
      </p:pic>
      <p:pic>
        <p:nvPicPr>
          <p:cNvPr id="7" name="Grafik 6" descr="Ein Bild, das Text, Screenshot enthält.&#10;&#10;Automatisch generierte Beschreibung">
            <a:extLst>
              <a:ext uri="{FF2B5EF4-FFF2-40B4-BE49-F238E27FC236}">
                <a16:creationId xmlns:a16="http://schemas.microsoft.com/office/drawing/2014/main" id="{9FE925EA-850A-4F50-A196-964646476592}"/>
              </a:ext>
            </a:extLst>
          </p:cNvPr>
          <p:cNvPicPr>
            <a:picLocks noChangeAspect="1"/>
          </p:cNvPicPr>
          <p:nvPr/>
        </p:nvPicPr>
        <p:blipFill>
          <a:blip r:embed="rId4"/>
          <a:stretch>
            <a:fillRect/>
          </a:stretch>
        </p:blipFill>
        <p:spPr>
          <a:xfrm>
            <a:off x="3848100" y="0"/>
            <a:ext cx="4495800" cy="35433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3FCEBE8A-2D64-A113-69E5-10FB76915D31}"/>
              </a:ext>
            </a:extLst>
          </p:cNvPr>
          <p:cNvPicPr>
            <a:picLocks noChangeAspect="1"/>
          </p:cNvPicPr>
          <p:nvPr/>
        </p:nvPicPr>
        <p:blipFill>
          <a:blip r:embed="rId5"/>
          <a:stretch>
            <a:fillRect/>
          </a:stretch>
        </p:blipFill>
        <p:spPr>
          <a:xfrm>
            <a:off x="3848100" y="3429000"/>
            <a:ext cx="4495800" cy="3543300"/>
          </a:xfrm>
          <a:prstGeom prst="rect">
            <a:avLst/>
          </a:prstGeom>
        </p:spPr>
      </p:pic>
      <p:pic>
        <p:nvPicPr>
          <p:cNvPr id="13" name="Grafik 12" descr="Ein Bild, das Text, Screenshot enthält.&#10;&#10;Automatisch generierte Beschreibung">
            <a:extLst>
              <a:ext uri="{FF2B5EF4-FFF2-40B4-BE49-F238E27FC236}">
                <a16:creationId xmlns:a16="http://schemas.microsoft.com/office/drawing/2014/main" id="{7445999E-BF87-450D-E336-CB066472B296}"/>
              </a:ext>
            </a:extLst>
          </p:cNvPr>
          <p:cNvPicPr>
            <a:picLocks noChangeAspect="1"/>
          </p:cNvPicPr>
          <p:nvPr/>
        </p:nvPicPr>
        <p:blipFill>
          <a:blip r:embed="rId6"/>
          <a:stretch>
            <a:fillRect/>
          </a:stretch>
        </p:blipFill>
        <p:spPr>
          <a:xfrm>
            <a:off x="7696198" y="0"/>
            <a:ext cx="4495800" cy="3543300"/>
          </a:xfrm>
          <a:prstGeom prst="rect">
            <a:avLst/>
          </a:prstGeom>
        </p:spPr>
      </p:pic>
      <p:pic>
        <p:nvPicPr>
          <p:cNvPr id="11" name="Grafik 10" descr="Ein Bild, das Text, Screenshot, Diagramm, Farbigkeit enthält.&#10;&#10;Automatisch generierte Beschreibung">
            <a:extLst>
              <a:ext uri="{FF2B5EF4-FFF2-40B4-BE49-F238E27FC236}">
                <a16:creationId xmlns:a16="http://schemas.microsoft.com/office/drawing/2014/main" id="{193C6ED6-FFF1-F2A9-5D9F-A894BE1EFFE5}"/>
              </a:ext>
            </a:extLst>
          </p:cNvPr>
          <p:cNvPicPr>
            <a:picLocks noChangeAspect="1"/>
          </p:cNvPicPr>
          <p:nvPr/>
        </p:nvPicPr>
        <p:blipFill>
          <a:blip r:embed="rId7"/>
          <a:stretch>
            <a:fillRect/>
          </a:stretch>
        </p:blipFill>
        <p:spPr>
          <a:xfrm>
            <a:off x="7696200" y="3429000"/>
            <a:ext cx="4495800" cy="3543300"/>
          </a:xfrm>
          <a:prstGeom prst="rect">
            <a:avLst/>
          </a:prstGeom>
        </p:spPr>
      </p:pic>
    </p:spTree>
    <p:extLst>
      <p:ext uri="{BB962C8B-B14F-4D97-AF65-F5344CB8AC3E}">
        <p14:creationId xmlns:p14="http://schemas.microsoft.com/office/powerpoint/2010/main" val="4066323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enthält.&#10;&#10;Automatisch generierte Beschreibung">
            <a:extLst>
              <a:ext uri="{FF2B5EF4-FFF2-40B4-BE49-F238E27FC236}">
                <a16:creationId xmlns:a16="http://schemas.microsoft.com/office/drawing/2014/main" id="{343F356B-15B8-3684-4432-30B9F1EA5A90}"/>
              </a:ext>
            </a:extLst>
          </p:cNvPr>
          <p:cNvPicPr>
            <a:picLocks noChangeAspect="1"/>
          </p:cNvPicPr>
          <p:nvPr/>
        </p:nvPicPr>
        <p:blipFill>
          <a:blip r:embed="rId2"/>
          <a:stretch>
            <a:fillRect/>
          </a:stretch>
        </p:blipFill>
        <p:spPr>
          <a:xfrm>
            <a:off x="0" y="0"/>
            <a:ext cx="4495800" cy="3543300"/>
          </a:xfrm>
          <a:prstGeom prst="rect">
            <a:avLst/>
          </a:prstGeom>
        </p:spPr>
      </p:pic>
      <p:pic>
        <p:nvPicPr>
          <p:cNvPr id="3" name="Grafik 2" descr="Ein Bild, das Text, Screenshot, Farbigkeit, Diagramm enthält.&#10;&#10;Automatisch generierte Beschreibung">
            <a:extLst>
              <a:ext uri="{FF2B5EF4-FFF2-40B4-BE49-F238E27FC236}">
                <a16:creationId xmlns:a16="http://schemas.microsoft.com/office/drawing/2014/main" id="{D1E86475-4677-E75E-6C4E-A17EA5B5F94B}"/>
              </a:ext>
            </a:extLst>
          </p:cNvPr>
          <p:cNvPicPr>
            <a:picLocks noChangeAspect="1"/>
          </p:cNvPicPr>
          <p:nvPr/>
        </p:nvPicPr>
        <p:blipFill>
          <a:blip r:embed="rId3"/>
          <a:stretch>
            <a:fillRect/>
          </a:stretch>
        </p:blipFill>
        <p:spPr>
          <a:xfrm>
            <a:off x="0" y="3314700"/>
            <a:ext cx="4495800" cy="3543300"/>
          </a:xfrm>
          <a:prstGeom prst="rect">
            <a:avLst/>
          </a:prstGeom>
        </p:spPr>
      </p:pic>
      <p:pic>
        <p:nvPicPr>
          <p:cNvPr id="11" name="Grafik 10" descr="Ein Bild, das Text, Screenshot enthält.&#10;&#10;Automatisch generierte Beschreibung">
            <a:extLst>
              <a:ext uri="{FF2B5EF4-FFF2-40B4-BE49-F238E27FC236}">
                <a16:creationId xmlns:a16="http://schemas.microsoft.com/office/drawing/2014/main" id="{2A229246-FBF8-8C3E-B909-2A9173301974}"/>
              </a:ext>
            </a:extLst>
          </p:cNvPr>
          <p:cNvPicPr>
            <a:picLocks noChangeAspect="1"/>
          </p:cNvPicPr>
          <p:nvPr/>
        </p:nvPicPr>
        <p:blipFill>
          <a:blip r:embed="rId4"/>
          <a:stretch>
            <a:fillRect/>
          </a:stretch>
        </p:blipFill>
        <p:spPr>
          <a:xfrm>
            <a:off x="3848101" y="0"/>
            <a:ext cx="4495800" cy="3543300"/>
          </a:xfrm>
          <a:prstGeom prst="rect">
            <a:avLst/>
          </a:prstGeom>
        </p:spPr>
      </p:pic>
      <p:pic>
        <p:nvPicPr>
          <p:cNvPr id="13" name="Grafik 12" descr="Ein Bild, das Text, Screenshot, Farbigkeit enthält.&#10;&#10;Automatisch generierte Beschreibung">
            <a:extLst>
              <a:ext uri="{FF2B5EF4-FFF2-40B4-BE49-F238E27FC236}">
                <a16:creationId xmlns:a16="http://schemas.microsoft.com/office/drawing/2014/main" id="{C37F10A4-EF69-4F93-2BCB-D9F31B9E6C4D}"/>
              </a:ext>
            </a:extLst>
          </p:cNvPr>
          <p:cNvPicPr>
            <a:picLocks noChangeAspect="1"/>
          </p:cNvPicPr>
          <p:nvPr/>
        </p:nvPicPr>
        <p:blipFill>
          <a:blip r:embed="rId5"/>
          <a:stretch>
            <a:fillRect/>
          </a:stretch>
        </p:blipFill>
        <p:spPr>
          <a:xfrm>
            <a:off x="3848101" y="3314700"/>
            <a:ext cx="4495800" cy="3543300"/>
          </a:xfrm>
          <a:prstGeom prst="rect">
            <a:avLst/>
          </a:prstGeom>
        </p:spPr>
      </p:pic>
      <p:pic>
        <p:nvPicPr>
          <p:cNvPr id="7" name="Grafik 6" descr="Ein Bild, das Text, Screenshot enthält.&#10;&#10;Automatisch generierte Beschreibung">
            <a:extLst>
              <a:ext uri="{FF2B5EF4-FFF2-40B4-BE49-F238E27FC236}">
                <a16:creationId xmlns:a16="http://schemas.microsoft.com/office/drawing/2014/main" id="{70D02B4F-10DD-E9FC-FBD1-06C3264FCCBE}"/>
              </a:ext>
            </a:extLst>
          </p:cNvPr>
          <p:cNvPicPr>
            <a:picLocks noChangeAspect="1"/>
          </p:cNvPicPr>
          <p:nvPr/>
        </p:nvPicPr>
        <p:blipFill>
          <a:blip r:embed="rId6"/>
          <a:stretch>
            <a:fillRect/>
          </a:stretch>
        </p:blipFill>
        <p:spPr>
          <a:xfrm>
            <a:off x="7696201" y="0"/>
            <a:ext cx="4495800" cy="3543300"/>
          </a:xfrm>
          <a:prstGeom prst="rect">
            <a:avLst/>
          </a:prstGeom>
        </p:spPr>
      </p:pic>
      <p:pic>
        <p:nvPicPr>
          <p:cNvPr id="9" name="Grafik 8" descr="Ein Bild, das Text, Screenshot, Farbigkeit, Diagramm enthält.&#10;&#10;Automatisch generierte Beschreibung">
            <a:extLst>
              <a:ext uri="{FF2B5EF4-FFF2-40B4-BE49-F238E27FC236}">
                <a16:creationId xmlns:a16="http://schemas.microsoft.com/office/drawing/2014/main" id="{2EF2F56C-EA1E-F04A-58E1-2BB3B2D67DA0}"/>
              </a:ext>
            </a:extLst>
          </p:cNvPr>
          <p:cNvPicPr>
            <a:picLocks noChangeAspect="1"/>
          </p:cNvPicPr>
          <p:nvPr/>
        </p:nvPicPr>
        <p:blipFill>
          <a:blip r:embed="rId7"/>
          <a:stretch>
            <a:fillRect/>
          </a:stretch>
        </p:blipFill>
        <p:spPr>
          <a:xfrm>
            <a:off x="7696201" y="3314700"/>
            <a:ext cx="4495800" cy="3543300"/>
          </a:xfrm>
          <a:prstGeom prst="rect">
            <a:avLst/>
          </a:prstGeom>
        </p:spPr>
      </p:pic>
    </p:spTree>
    <p:extLst>
      <p:ext uri="{BB962C8B-B14F-4D97-AF65-F5344CB8AC3E}">
        <p14:creationId xmlns:p14="http://schemas.microsoft.com/office/powerpoint/2010/main" val="557972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D3EC3-6BD7-B638-3B6F-AFF64096F53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54EB287-3E1B-718B-7BDE-48847A807BFE}"/>
              </a:ext>
            </a:extLst>
          </p:cNvPr>
          <p:cNvSpPr>
            <a:spLocks noGrp="1"/>
          </p:cNvSpPr>
          <p:nvPr>
            <p:ph type="ctrTitle"/>
          </p:nvPr>
        </p:nvSpPr>
        <p:spPr>
          <a:xfrm>
            <a:off x="1409699" y="0"/>
            <a:ext cx="9372600" cy="1655762"/>
          </a:xfrm>
        </p:spPr>
        <p:txBody>
          <a:bodyPr>
            <a:normAutofit/>
          </a:bodyPr>
          <a:lstStyle/>
          <a:p>
            <a:r>
              <a:rPr lang="en-US" dirty="0"/>
              <a:t>Diffused beam</a:t>
            </a:r>
          </a:p>
        </p:txBody>
      </p:sp>
      <p:sp>
        <p:nvSpPr>
          <p:cNvPr id="3" name="Untertitel 2">
            <a:extLst>
              <a:ext uri="{FF2B5EF4-FFF2-40B4-BE49-F238E27FC236}">
                <a16:creationId xmlns:a16="http://schemas.microsoft.com/office/drawing/2014/main" id="{91C38235-3B92-D35B-F5EF-ABB4D223608A}"/>
              </a:ext>
            </a:extLst>
          </p:cNvPr>
          <p:cNvSpPr>
            <a:spLocks noGrp="1"/>
          </p:cNvSpPr>
          <p:nvPr>
            <p:ph type="subTitle" idx="1"/>
          </p:nvPr>
        </p:nvSpPr>
        <p:spPr>
          <a:xfrm>
            <a:off x="1524000" y="1655762"/>
            <a:ext cx="9144000" cy="1655762"/>
          </a:xfrm>
        </p:spPr>
        <p:txBody>
          <a:bodyPr>
            <a:normAutofit/>
          </a:bodyPr>
          <a:lstStyle/>
          <a:p>
            <a:r>
              <a:rPr lang="en-US" dirty="0"/>
              <a:t>There will be normal and _r = reversed versions of each map!</a:t>
            </a:r>
          </a:p>
          <a:p>
            <a:endParaRPr lang="en-US" dirty="0"/>
          </a:p>
          <a:p>
            <a:r>
              <a:rPr lang="en-US" dirty="0"/>
              <a:t>Good to judge for low intensity variation</a:t>
            </a:r>
          </a:p>
        </p:txBody>
      </p:sp>
      <p:pic>
        <p:nvPicPr>
          <p:cNvPr id="6" name="Grafik 5" descr="Ein Bild, das Text, Screenshot, Diagramm, Kreis enthält.&#10;&#10;Automatisch generierte Beschreibung">
            <a:extLst>
              <a:ext uri="{FF2B5EF4-FFF2-40B4-BE49-F238E27FC236}">
                <a16:creationId xmlns:a16="http://schemas.microsoft.com/office/drawing/2014/main" id="{4FFA0B1D-DAB4-EF48-E94B-DF8B4B62B4DE}"/>
              </a:ext>
            </a:extLst>
          </p:cNvPr>
          <p:cNvPicPr>
            <a:picLocks noChangeAspect="1"/>
          </p:cNvPicPr>
          <p:nvPr/>
        </p:nvPicPr>
        <p:blipFill>
          <a:blip r:embed="rId2"/>
          <a:stretch>
            <a:fillRect/>
          </a:stretch>
        </p:blipFill>
        <p:spPr>
          <a:xfrm>
            <a:off x="3769212" y="2917371"/>
            <a:ext cx="4653575" cy="3720193"/>
          </a:xfrm>
          <a:prstGeom prst="rect">
            <a:avLst/>
          </a:prstGeom>
        </p:spPr>
      </p:pic>
    </p:spTree>
    <p:extLst>
      <p:ext uri="{BB962C8B-B14F-4D97-AF65-F5344CB8AC3E}">
        <p14:creationId xmlns:p14="http://schemas.microsoft.com/office/powerpoint/2010/main" val="278651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A5AAB9-47FA-E2CD-9A5F-4B8D3D16B81C}"/>
              </a:ext>
            </a:extLst>
          </p:cNvPr>
          <p:cNvSpPr>
            <a:spLocks noGrp="1"/>
          </p:cNvSpPr>
          <p:nvPr>
            <p:ph type="title"/>
          </p:nvPr>
        </p:nvSpPr>
        <p:spPr/>
        <p:txBody>
          <a:bodyPr>
            <a:normAutofit fontScale="90000"/>
          </a:bodyPr>
          <a:lstStyle/>
          <a:p>
            <a:r>
              <a:rPr lang="en-US" dirty="0"/>
              <a:t>Data treatment (not necessary to get an image, but mandatory to get meaningful results)</a:t>
            </a:r>
          </a:p>
        </p:txBody>
      </p:sp>
      <p:sp>
        <p:nvSpPr>
          <p:cNvPr id="3" name="Inhaltsplatzhalter 2">
            <a:extLst>
              <a:ext uri="{FF2B5EF4-FFF2-40B4-BE49-F238E27FC236}">
                <a16:creationId xmlns:a16="http://schemas.microsoft.com/office/drawing/2014/main" id="{3530670A-07B3-B914-B268-4CD22F201408}"/>
              </a:ext>
            </a:extLst>
          </p:cNvPr>
          <p:cNvSpPr>
            <a:spLocks noGrp="1"/>
          </p:cNvSpPr>
          <p:nvPr>
            <p:ph idx="1"/>
          </p:nvPr>
        </p:nvSpPr>
        <p:spPr>
          <a:xfrm>
            <a:off x="838200" y="1591893"/>
            <a:ext cx="10515600" cy="1811034"/>
          </a:xfrm>
        </p:spPr>
        <p:txBody>
          <a:bodyPr>
            <a:normAutofit fontScale="77500" lnSpcReduction="20000"/>
          </a:bodyPr>
          <a:lstStyle/>
          <a:p>
            <a:pPr marL="0" indent="0">
              <a:buNone/>
            </a:pPr>
            <a:r>
              <a:rPr lang="en-US" dirty="0"/>
              <a:t>(Imported) Data file level:</a:t>
            </a:r>
          </a:p>
          <a:p>
            <a:r>
              <a:rPr lang="en-US" dirty="0"/>
              <a:t>One or multiple background measurements that are subtracted</a:t>
            </a:r>
          </a:p>
          <a:p>
            <a:r>
              <a:rPr lang="en-US" dirty="0"/>
              <a:t>Normalization of diode response homogeneity</a:t>
            </a:r>
          </a:p>
          <a:p>
            <a:pPr marL="0" indent="0">
              <a:buNone/>
            </a:pPr>
            <a:r>
              <a:rPr lang="en-US" dirty="0"/>
              <a:t>Image level:</a:t>
            </a:r>
          </a:p>
          <a:p>
            <a:r>
              <a:rPr lang="en-US" dirty="0"/>
              <a:t>Further treatment (compensation, oversampling, etc.)</a:t>
            </a:r>
          </a:p>
          <a:p>
            <a:endParaRPr lang="en-US" dirty="0"/>
          </a:p>
        </p:txBody>
      </p:sp>
      <p:pic>
        <p:nvPicPr>
          <p:cNvPr id="4" name="Grafik 3" descr="Ein Bild, das Text, Screenshot, Reihe, Schrift enthält.&#10;&#10;Automatisch generierte Beschreibung">
            <a:extLst>
              <a:ext uri="{FF2B5EF4-FFF2-40B4-BE49-F238E27FC236}">
                <a16:creationId xmlns:a16="http://schemas.microsoft.com/office/drawing/2014/main" id="{CBD1997D-75FD-BEA6-6E65-F5ECDB2746DF}"/>
              </a:ext>
            </a:extLst>
          </p:cNvPr>
          <p:cNvPicPr>
            <a:picLocks noChangeAspect="1"/>
          </p:cNvPicPr>
          <p:nvPr/>
        </p:nvPicPr>
        <p:blipFill>
          <a:blip r:embed="rId2"/>
          <a:stretch>
            <a:fillRect/>
          </a:stretch>
        </p:blipFill>
        <p:spPr>
          <a:xfrm>
            <a:off x="2" y="3817902"/>
            <a:ext cx="3969015" cy="3040097"/>
          </a:xfrm>
          <a:prstGeom prst="rect">
            <a:avLst/>
          </a:prstGeom>
        </p:spPr>
      </p:pic>
      <p:pic>
        <p:nvPicPr>
          <p:cNvPr id="5" name="Grafik 4" descr="Ein Bild, das Text, Screenshot, Schrift, Diagramm enthält.&#10;&#10;Automatisch generierte Beschreibung">
            <a:extLst>
              <a:ext uri="{FF2B5EF4-FFF2-40B4-BE49-F238E27FC236}">
                <a16:creationId xmlns:a16="http://schemas.microsoft.com/office/drawing/2014/main" id="{56B5ADE7-AB9A-1F04-471B-33A788238017}"/>
              </a:ext>
            </a:extLst>
          </p:cNvPr>
          <p:cNvPicPr>
            <a:picLocks noChangeAspect="1"/>
          </p:cNvPicPr>
          <p:nvPr/>
        </p:nvPicPr>
        <p:blipFill>
          <a:blip r:embed="rId3"/>
          <a:stretch>
            <a:fillRect/>
          </a:stretch>
        </p:blipFill>
        <p:spPr>
          <a:xfrm>
            <a:off x="8222984" y="3817902"/>
            <a:ext cx="3969016" cy="3040097"/>
          </a:xfrm>
          <a:prstGeom prst="rect">
            <a:avLst/>
          </a:prstGeom>
        </p:spPr>
      </p:pic>
      <p:pic>
        <p:nvPicPr>
          <p:cNvPr id="6" name="Grafik 5" descr="Ein Bild, das Text, Screenshot, Schrift, Diagramm enthält.&#10;&#10;Automatisch generierte Beschreibung">
            <a:extLst>
              <a:ext uri="{FF2B5EF4-FFF2-40B4-BE49-F238E27FC236}">
                <a16:creationId xmlns:a16="http://schemas.microsoft.com/office/drawing/2014/main" id="{6F06BC4E-D2EC-C4E5-50D4-D31257982825}"/>
              </a:ext>
            </a:extLst>
          </p:cNvPr>
          <p:cNvPicPr>
            <a:picLocks noChangeAspect="1"/>
          </p:cNvPicPr>
          <p:nvPr/>
        </p:nvPicPr>
        <p:blipFill>
          <a:blip r:embed="rId4"/>
          <a:stretch>
            <a:fillRect/>
          </a:stretch>
        </p:blipFill>
        <p:spPr>
          <a:xfrm>
            <a:off x="4111492" y="3817902"/>
            <a:ext cx="3969017" cy="3040098"/>
          </a:xfrm>
          <a:prstGeom prst="rect">
            <a:avLst/>
          </a:prstGeom>
        </p:spPr>
      </p:pic>
      <p:sp>
        <p:nvSpPr>
          <p:cNvPr id="7" name="Textfeld 6">
            <a:extLst>
              <a:ext uri="{FF2B5EF4-FFF2-40B4-BE49-F238E27FC236}">
                <a16:creationId xmlns:a16="http://schemas.microsoft.com/office/drawing/2014/main" id="{96C70139-D2A7-4E5D-30DE-168807145FA1}"/>
              </a:ext>
            </a:extLst>
          </p:cNvPr>
          <p:cNvSpPr txBox="1"/>
          <p:nvPr/>
        </p:nvSpPr>
        <p:spPr>
          <a:xfrm>
            <a:off x="838200" y="3455073"/>
            <a:ext cx="1764907" cy="369332"/>
          </a:xfrm>
          <a:prstGeom prst="rect">
            <a:avLst/>
          </a:prstGeom>
          <a:noFill/>
        </p:spPr>
        <p:txBody>
          <a:bodyPr wrap="none" rtlCol="0">
            <a:spAutoFit/>
          </a:bodyPr>
          <a:lstStyle/>
          <a:p>
            <a:r>
              <a:rPr lang="en-US" u="sng" dirty="0"/>
              <a:t>Raw data image</a:t>
            </a:r>
          </a:p>
        </p:txBody>
      </p:sp>
      <p:sp>
        <p:nvSpPr>
          <p:cNvPr id="8" name="Textfeld 7">
            <a:extLst>
              <a:ext uri="{FF2B5EF4-FFF2-40B4-BE49-F238E27FC236}">
                <a16:creationId xmlns:a16="http://schemas.microsoft.com/office/drawing/2014/main" id="{E209916D-48F3-1509-92B0-6FCEF7C01167}"/>
              </a:ext>
            </a:extLst>
          </p:cNvPr>
          <p:cNvSpPr txBox="1"/>
          <p:nvPr/>
        </p:nvSpPr>
        <p:spPr>
          <a:xfrm>
            <a:off x="4199423" y="3450101"/>
            <a:ext cx="3793154" cy="369332"/>
          </a:xfrm>
          <a:prstGeom prst="rect">
            <a:avLst/>
          </a:prstGeom>
          <a:noFill/>
        </p:spPr>
        <p:txBody>
          <a:bodyPr wrap="none" rtlCol="0">
            <a:spAutoFit/>
          </a:bodyPr>
          <a:lstStyle/>
          <a:p>
            <a:r>
              <a:rPr lang="en-US" u="sng" dirty="0"/>
              <a:t>Image after background subtraction</a:t>
            </a:r>
          </a:p>
        </p:txBody>
      </p:sp>
      <p:sp>
        <p:nvSpPr>
          <p:cNvPr id="9" name="Textfeld 8">
            <a:extLst>
              <a:ext uri="{FF2B5EF4-FFF2-40B4-BE49-F238E27FC236}">
                <a16:creationId xmlns:a16="http://schemas.microsoft.com/office/drawing/2014/main" id="{E5C8F44E-D8B4-3640-FB16-7DE80ED085A6}"/>
              </a:ext>
            </a:extLst>
          </p:cNvPr>
          <p:cNvSpPr txBox="1"/>
          <p:nvPr/>
        </p:nvSpPr>
        <p:spPr>
          <a:xfrm>
            <a:off x="8222983" y="3280532"/>
            <a:ext cx="3671711" cy="646331"/>
          </a:xfrm>
          <a:prstGeom prst="rect">
            <a:avLst/>
          </a:prstGeom>
          <a:noFill/>
        </p:spPr>
        <p:txBody>
          <a:bodyPr wrap="none" rtlCol="0">
            <a:spAutoFit/>
          </a:bodyPr>
          <a:lstStyle/>
          <a:p>
            <a:pPr algn="ctr"/>
            <a:r>
              <a:rPr lang="en-US" u="sng" dirty="0"/>
              <a:t>Image after normalization and </a:t>
            </a:r>
          </a:p>
          <a:p>
            <a:pPr algn="ctr"/>
            <a:r>
              <a:rPr lang="en-US" u="sng" dirty="0"/>
              <a:t>compensation of not working diode</a:t>
            </a:r>
          </a:p>
        </p:txBody>
      </p:sp>
    </p:spTree>
    <p:extLst>
      <p:ext uri="{BB962C8B-B14F-4D97-AF65-F5344CB8AC3E}">
        <p14:creationId xmlns:p14="http://schemas.microsoft.com/office/powerpoint/2010/main" val="4292239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Farbigkeit, Diagramm enthält.&#10;&#10;Automatisch generierte Beschreibung">
            <a:extLst>
              <a:ext uri="{FF2B5EF4-FFF2-40B4-BE49-F238E27FC236}">
                <a16:creationId xmlns:a16="http://schemas.microsoft.com/office/drawing/2014/main" id="{1980F2C2-8DF2-298D-5B31-0A599A2FF1F2}"/>
              </a:ext>
            </a:extLst>
          </p:cNvPr>
          <p:cNvPicPr>
            <a:picLocks noChangeAspect="1"/>
          </p:cNvPicPr>
          <p:nvPr/>
        </p:nvPicPr>
        <p:blipFill>
          <a:blip r:embed="rId2"/>
          <a:stretch>
            <a:fillRect/>
          </a:stretch>
        </p:blipFill>
        <p:spPr>
          <a:xfrm>
            <a:off x="0" y="0"/>
            <a:ext cx="4432300" cy="3543300"/>
          </a:xfrm>
          <a:prstGeom prst="rect">
            <a:avLst/>
          </a:prstGeom>
        </p:spPr>
      </p:pic>
      <p:pic>
        <p:nvPicPr>
          <p:cNvPr id="7" name="Grafik 6" descr="Ein Bild, das Text, Screenshot, Farbigkeit, Diagramm enthält.&#10;&#10;Automatisch generierte Beschreibung">
            <a:extLst>
              <a:ext uri="{FF2B5EF4-FFF2-40B4-BE49-F238E27FC236}">
                <a16:creationId xmlns:a16="http://schemas.microsoft.com/office/drawing/2014/main" id="{9350DFB4-C5F8-20F0-3ECF-ED83D6866D5E}"/>
              </a:ext>
            </a:extLst>
          </p:cNvPr>
          <p:cNvPicPr>
            <a:picLocks noChangeAspect="1"/>
          </p:cNvPicPr>
          <p:nvPr/>
        </p:nvPicPr>
        <p:blipFill>
          <a:blip r:embed="rId3"/>
          <a:stretch>
            <a:fillRect/>
          </a:stretch>
        </p:blipFill>
        <p:spPr>
          <a:xfrm>
            <a:off x="0" y="3314700"/>
            <a:ext cx="4432300" cy="3543300"/>
          </a:xfrm>
          <a:prstGeom prst="rect">
            <a:avLst/>
          </a:prstGeom>
        </p:spPr>
      </p:pic>
      <p:pic>
        <p:nvPicPr>
          <p:cNvPr id="11" name="Grafik 10" descr="Ein Bild, das Text, Screenshot, Diagramm, Farbigkeit enthält.&#10;&#10;Automatisch generierte Beschreibung">
            <a:extLst>
              <a:ext uri="{FF2B5EF4-FFF2-40B4-BE49-F238E27FC236}">
                <a16:creationId xmlns:a16="http://schemas.microsoft.com/office/drawing/2014/main" id="{8DB4DEB2-582C-1C4E-4E64-80BE8BF94668}"/>
              </a:ext>
            </a:extLst>
          </p:cNvPr>
          <p:cNvPicPr>
            <a:picLocks noChangeAspect="1"/>
          </p:cNvPicPr>
          <p:nvPr/>
        </p:nvPicPr>
        <p:blipFill>
          <a:blip r:embed="rId4"/>
          <a:stretch>
            <a:fillRect/>
          </a:stretch>
        </p:blipFill>
        <p:spPr>
          <a:xfrm>
            <a:off x="3879850" y="0"/>
            <a:ext cx="4432300" cy="3543300"/>
          </a:xfrm>
          <a:prstGeom prst="rect">
            <a:avLst/>
          </a:prstGeom>
        </p:spPr>
      </p:pic>
      <p:pic>
        <p:nvPicPr>
          <p:cNvPr id="15" name="Grafik 14" descr="Ein Bild, das Text, Screenshot, Kreis, Diagramm enthält.&#10;&#10;Automatisch generierte Beschreibung">
            <a:extLst>
              <a:ext uri="{FF2B5EF4-FFF2-40B4-BE49-F238E27FC236}">
                <a16:creationId xmlns:a16="http://schemas.microsoft.com/office/drawing/2014/main" id="{A01848E2-E525-D109-3C77-44DEDCE96357}"/>
              </a:ext>
            </a:extLst>
          </p:cNvPr>
          <p:cNvPicPr>
            <a:picLocks noChangeAspect="1"/>
          </p:cNvPicPr>
          <p:nvPr/>
        </p:nvPicPr>
        <p:blipFill>
          <a:blip r:embed="rId5"/>
          <a:stretch>
            <a:fillRect/>
          </a:stretch>
        </p:blipFill>
        <p:spPr>
          <a:xfrm>
            <a:off x="7759700" y="0"/>
            <a:ext cx="4432300" cy="3543300"/>
          </a:xfrm>
          <a:prstGeom prst="rect">
            <a:avLst/>
          </a:prstGeom>
        </p:spPr>
      </p:pic>
      <p:pic>
        <p:nvPicPr>
          <p:cNvPr id="9" name="Grafik 8" descr="Ein Bild, das Text, Screenshot, Diagramm, Farbigkeit enthält.&#10;&#10;Automatisch generierte Beschreibung">
            <a:extLst>
              <a:ext uri="{FF2B5EF4-FFF2-40B4-BE49-F238E27FC236}">
                <a16:creationId xmlns:a16="http://schemas.microsoft.com/office/drawing/2014/main" id="{C3C46C05-1471-0AA5-0922-0C212D6BE6FF}"/>
              </a:ext>
            </a:extLst>
          </p:cNvPr>
          <p:cNvPicPr>
            <a:picLocks noChangeAspect="1"/>
          </p:cNvPicPr>
          <p:nvPr/>
        </p:nvPicPr>
        <p:blipFill>
          <a:blip r:embed="rId6"/>
          <a:stretch>
            <a:fillRect/>
          </a:stretch>
        </p:blipFill>
        <p:spPr>
          <a:xfrm>
            <a:off x="3879850" y="3314700"/>
            <a:ext cx="4432300" cy="3543300"/>
          </a:xfrm>
          <a:prstGeom prst="rect">
            <a:avLst/>
          </a:prstGeom>
        </p:spPr>
      </p:pic>
      <p:pic>
        <p:nvPicPr>
          <p:cNvPr id="13" name="Grafik 12" descr="Ein Bild, das Text, Screenshot, Kreis, Diagramm enthält.&#10;&#10;Automatisch generierte Beschreibung">
            <a:extLst>
              <a:ext uri="{FF2B5EF4-FFF2-40B4-BE49-F238E27FC236}">
                <a16:creationId xmlns:a16="http://schemas.microsoft.com/office/drawing/2014/main" id="{8FB75F58-9B61-4133-D89F-4A6858635595}"/>
              </a:ext>
            </a:extLst>
          </p:cNvPr>
          <p:cNvPicPr>
            <a:picLocks noChangeAspect="1"/>
          </p:cNvPicPr>
          <p:nvPr/>
        </p:nvPicPr>
        <p:blipFill>
          <a:blip r:embed="rId7"/>
          <a:stretch>
            <a:fillRect/>
          </a:stretch>
        </p:blipFill>
        <p:spPr>
          <a:xfrm>
            <a:off x="7759702" y="3314700"/>
            <a:ext cx="4432300" cy="3543300"/>
          </a:xfrm>
          <a:prstGeom prst="rect">
            <a:avLst/>
          </a:prstGeom>
        </p:spPr>
      </p:pic>
    </p:spTree>
    <p:extLst>
      <p:ext uri="{BB962C8B-B14F-4D97-AF65-F5344CB8AC3E}">
        <p14:creationId xmlns:p14="http://schemas.microsoft.com/office/powerpoint/2010/main" val="4268564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Diagramm, Kreis enthält.&#10;&#10;Automatisch generierte Beschreibung">
            <a:extLst>
              <a:ext uri="{FF2B5EF4-FFF2-40B4-BE49-F238E27FC236}">
                <a16:creationId xmlns:a16="http://schemas.microsoft.com/office/drawing/2014/main" id="{0CDE6F83-5076-D4D5-FB6F-40FCE1DDF417}"/>
              </a:ext>
            </a:extLst>
          </p:cNvPr>
          <p:cNvPicPr>
            <a:picLocks noChangeAspect="1"/>
          </p:cNvPicPr>
          <p:nvPr/>
        </p:nvPicPr>
        <p:blipFill>
          <a:blip r:embed="rId2"/>
          <a:stretch>
            <a:fillRect/>
          </a:stretch>
        </p:blipFill>
        <p:spPr>
          <a:xfrm>
            <a:off x="0" y="0"/>
            <a:ext cx="4432300" cy="3543300"/>
          </a:xfrm>
          <a:prstGeom prst="rect">
            <a:avLst/>
          </a:prstGeom>
        </p:spPr>
      </p:pic>
      <p:pic>
        <p:nvPicPr>
          <p:cNvPr id="5" name="Grafik 4" descr="Ein Bild, das Text, Screenshot, Diagramm, Kreis enthält.&#10;&#10;Automatisch generierte Beschreibung">
            <a:extLst>
              <a:ext uri="{FF2B5EF4-FFF2-40B4-BE49-F238E27FC236}">
                <a16:creationId xmlns:a16="http://schemas.microsoft.com/office/drawing/2014/main" id="{6855A31F-7D3E-0372-DDE3-4E86C69AE050}"/>
              </a:ext>
            </a:extLst>
          </p:cNvPr>
          <p:cNvPicPr>
            <a:picLocks noChangeAspect="1"/>
          </p:cNvPicPr>
          <p:nvPr/>
        </p:nvPicPr>
        <p:blipFill>
          <a:blip r:embed="rId3"/>
          <a:stretch>
            <a:fillRect/>
          </a:stretch>
        </p:blipFill>
        <p:spPr>
          <a:xfrm>
            <a:off x="0" y="3314700"/>
            <a:ext cx="4432300" cy="3543300"/>
          </a:xfrm>
          <a:prstGeom prst="rect">
            <a:avLst/>
          </a:prstGeom>
        </p:spPr>
      </p:pic>
      <p:pic>
        <p:nvPicPr>
          <p:cNvPr id="7" name="Grafik 6" descr="Ein Bild, das Text, Screenshot, Farbigkeit, Diagramm enthält.&#10;&#10;Automatisch generierte Beschreibung">
            <a:extLst>
              <a:ext uri="{FF2B5EF4-FFF2-40B4-BE49-F238E27FC236}">
                <a16:creationId xmlns:a16="http://schemas.microsoft.com/office/drawing/2014/main" id="{521876E2-8718-5A76-5AEB-02713EA126EF}"/>
              </a:ext>
            </a:extLst>
          </p:cNvPr>
          <p:cNvPicPr>
            <a:picLocks noChangeAspect="1"/>
          </p:cNvPicPr>
          <p:nvPr/>
        </p:nvPicPr>
        <p:blipFill>
          <a:blip r:embed="rId4"/>
          <a:stretch>
            <a:fillRect/>
          </a:stretch>
        </p:blipFill>
        <p:spPr>
          <a:xfrm>
            <a:off x="3879850" y="0"/>
            <a:ext cx="4432300" cy="3543300"/>
          </a:xfrm>
          <a:prstGeom prst="rect">
            <a:avLst/>
          </a:prstGeom>
        </p:spPr>
      </p:pic>
      <p:pic>
        <p:nvPicPr>
          <p:cNvPr id="9" name="Grafik 8" descr="Ein Bild, das Text, Screenshot, Kreis, Farbigkeit enthält.&#10;&#10;Automatisch generierte Beschreibung">
            <a:extLst>
              <a:ext uri="{FF2B5EF4-FFF2-40B4-BE49-F238E27FC236}">
                <a16:creationId xmlns:a16="http://schemas.microsoft.com/office/drawing/2014/main" id="{0A827CC7-A127-1769-D490-79FCF3B222ED}"/>
              </a:ext>
            </a:extLst>
          </p:cNvPr>
          <p:cNvPicPr>
            <a:picLocks noChangeAspect="1"/>
          </p:cNvPicPr>
          <p:nvPr/>
        </p:nvPicPr>
        <p:blipFill>
          <a:blip r:embed="rId5"/>
          <a:stretch>
            <a:fillRect/>
          </a:stretch>
        </p:blipFill>
        <p:spPr>
          <a:xfrm>
            <a:off x="3879850" y="3314700"/>
            <a:ext cx="4432300" cy="3543300"/>
          </a:xfrm>
          <a:prstGeom prst="rect">
            <a:avLst/>
          </a:prstGeom>
        </p:spPr>
      </p:pic>
      <p:pic>
        <p:nvPicPr>
          <p:cNvPr id="11" name="Grafik 10" descr="Ein Bild, das Text, Screenshot, Diagramm, Farbigkeit enthält.&#10;&#10;Automatisch generierte Beschreibung">
            <a:extLst>
              <a:ext uri="{FF2B5EF4-FFF2-40B4-BE49-F238E27FC236}">
                <a16:creationId xmlns:a16="http://schemas.microsoft.com/office/drawing/2014/main" id="{6C3A66FB-4E34-0722-362C-15A181498FB7}"/>
              </a:ext>
            </a:extLst>
          </p:cNvPr>
          <p:cNvPicPr>
            <a:picLocks noChangeAspect="1"/>
          </p:cNvPicPr>
          <p:nvPr/>
        </p:nvPicPr>
        <p:blipFill>
          <a:blip r:embed="rId6"/>
          <a:stretch>
            <a:fillRect/>
          </a:stretch>
        </p:blipFill>
        <p:spPr>
          <a:xfrm>
            <a:off x="7759702" y="0"/>
            <a:ext cx="4432300" cy="3543300"/>
          </a:xfrm>
          <a:prstGeom prst="rect">
            <a:avLst/>
          </a:prstGeom>
        </p:spPr>
      </p:pic>
      <p:pic>
        <p:nvPicPr>
          <p:cNvPr id="13" name="Grafik 12" descr="Ein Bild, das Text, Screenshot, Diagramm, Farbigkeit enthält.&#10;&#10;Automatisch generierte Beschreibung">
            <a:extLst>
              <a:ext uri="{FF2B5EF4-FFF2-40B4-BE49-F238E27FC236}">
                <a16:creationId xmlns:a16="http://schemas.microsoft.com/office/drawing/2014/main" id="{950C34CE-D50D-C749-C1FF-4F12BC22C7B2}"/>
              </a:ext>
            </a:extLst>
          </p:cNvPr>
          <p:cNvPicPr>
            <a:picLocks noChangeAspect="1"/>
          </p:cNvPicPr>
          <p:nvPr/>
        </p:nvPicPr>
        <p:blipFill>
          <a:blip r:embed="rId7"/>
          <a:stretch>
            <a:fillRect/>
          </a:stretch>
        </p:blipFill>
        <p:spPr>
          <a:xfrm>
            <a:off x="7759700" y="3314700"/>
            <a:ext cx="4432300" cy="3543300"/>
          </a:xfrm>
          <a:prstGeom prst="rect">
            <a:avLst/>
          </a:prstGeom>
        </p:spPr>
      </p:pic>
    </p:spTree>
    <p:extLst>
      <p:ext uri="{BB962C8B-B14F-4D97-AF65-F5344CB8AC3E}">
        <p14:creationId xmlns:p14="http://schemas.microsoft.com/office/powerpoint/2010/main" val="299608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Farbigkeit, Diagramm enthält.&#10;&#10;Automatisch generierte Beschreibung">
            <a:extLst>
              <a:ext uri="{FF2B5EF4-FFF2-40B4-BE49-F238E27FC236}">
                <a16:creationId xmlns:a16="http://schemas.microsoft.com/office/drawing/2014/main" id="{FE631135-CA5B-5386-B1B4-02DCD3E9A08B}"/>
              </a:ext>
            </a:extLst>
          </p:cNvPr>
          <p:cNvPicPr>
            <a:picLocks noChangeAspect="1"/>
          </p:cNvPicPr>
          <p:nvPr/>
        </p:nvPicPr>
        <p:blipFill>
          <a:blip r:embed="rId2"/>
          <a:stretch>
            <a:fillRect/>
          </a:stretch>
        </p:blipFill>
        <p:spPr>
          <a:xfrm>
            <a:off x="0" y="0"/>
            <a:ext cx="4432300" cy="3543300"/>
          </a:xfrm>
          <a:prstGeom prst="rect">
            <a:avLst/>
          </a:prstGeom>
        </p:spPr>
      </p:pic>
      <p:pic>
        <p:nvPicPr>
          <p:cNvPr id="5" name="Grafik 4" descr="Ein Bild, das Text, Screenshot, Farbigkeit, Diagramm enthält.&#10;&#10;Automatisch generierte Beschreibung">
            <a:extLst>
              <a:ext uri="{FF2B5EF4-FFF2-40B4-BE49-F238E27FC236}">
                <a16:creationId xmlns:a16="http://schemas.microsoft.com/office/drawing/2014/main" id="{6C7D7E64-EF80-6E27-BAA8-39777CA93043}"/>
              </a:ext>
            </a:extLst>
          </p:cNvPr>
          <p:cNvPicPr>
            <a:picLocks noChangeAspect="1"/>
          </p:cNvPicPr>
          <p:nvPr/>
        </p:nvPicPr>
        <p:blipFill>
          <a:blip r:embed="rId3"/>
          <a:stretch>
            <a:fillRect/>
          </a:stretch>
        </p:blipFill>
        <p:spPr>
          <a:xfrm>
            <a:off x="0" y="3314700"/>
            <a:ext cx="4432300" cy="3543300"/>
          </a:xfrm>
          <a:prstGeom prst="rect">
            <a:avLst/>
          </a:prstGeom>
        </p:spPr>
      </p:pic>
      <p:pic>
        <p:nvPicPr>
          <p:cNvPr id="7" name="Grafik 6" descr="Ein Bild, das Text, Screenshot, Diagramm enthält.&#10;&#10;Automatisch generierte Beschreibung">
            <a:extLst>
              <a:ext uri="{FF2B5EF4-FFF2-40B4-BE49-F238E27FC236}">
                <a16:creationId xmlns:a16="http://schemas.microsoft.com/office/drawing/2014/main" id="{6067BD58-70E5-1663-AC01-EF8BC308B4BA}"/>
              </a:ext>
            </a:extLst>
          </p:cNvPr>
          <p:cNvPicPr>
            <a:picLocks noChangeAspect="1"/>
          </p:cNvPicPr>
          <p:nvPr/>
        </p:nvPicPr>
        <p:blipFill>
          <a:blip r:embed="rId4"/>
          <a:stretch>
            <a:fillRect/>
          </a:stretch>
        </p:blipFill>
        <p:spPr>
          <a:xfrm>
            <a:off x="3879850" y="0"/>
            <a:ext cx="4432300" cy="35433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C85F730B-32DC-DAA1-8910-BFB707885EDC}"/>
              </a:ext>
            </a:extLst>
          </p:cNvPr>
          <p:cNvPicPr>
            <a:picLocks noChangeAspect="1"/>
          </p:cNvPicPr>
          <p:nvPr/>
        </p:nvPicPr>
        <p:blipFill>
          <a:blip r:embed="rId5"/>
          <a:stretch>
            <a:fillRect/>
          </a:stretch>
        </p:blipFill>
        <p:spPr>
          <a:xfrm>
            <a:off x="3879850" y="3314700"/>
            <a:ext cx="4432300" cy="3543300"/>
          </a:xfrm>
          <a:prstGeom prst="rect">
            <a:avLst/>
          </a:prstGeom>
        </p:spPr>
      </p:pic>
      <p:pic>
        <p:nvPicPr>
          <p:cNvPr id="13" name="Grafik 12" descr="Ein Bild, das Text, Screenshot, Diagramm, Farbigkeit enthält.&#10;&#10;Automatisch generierte Beschreibung">
            <a:extLst>
              <a:ext uri="{FF2B5EF4-FFF2-40B4-BE49-F238E27FC236}">
                <a16:creationId xmlns:a16="http://schemas.microsoft.com/office/drawing/2014/main" id="{76D1D5BE-4403-C5E3-88E5-47AE327A1647}"/>
              </a:ext>
            </a:extLst>
          </p:cNvPr>
          <p:cNvPicPr>
            <a:picLocks noChangeAspect="1"/>
          </p:cNvPicPr>
          <p:nvPr/>
        </p:nvPicPr>
        <p:blipFill>
          <a:blip r:embed="rId6"/>
          <a:stretch>
            <a:fillRect/>
          </a:stretch>
        </p:blipFill>
        <p:spPr>
          <a:xfrm>
            <a:off x="7759700" y="0"/>
            <a:ext cx="4432300" cy="3543300"/>
          </a:xfrm>
          <a:prstGeom prst="rect">
            <a:avLst/>
          </a:prstGeom>
        </p:spPr>
      </p:pic>
      <p:pic>
        <p:nvPicPr>
          <p:cNvPr id="11" name="Grafik 10" descr="Ein Bild, das Text, Screenshot, Diagramm, Kreis enthält.&#10;&#10;Automatisch generierte Beschreibung">
            <a:extLst>
              <a:ext uri="{FF2B5EF4-FFF2-40B4-BE49-F238E27FC236}">
                <a16:creationId xmlns:a16="http://schemas.microsoft.com/office/drawing/2014/main" id="{B79E617D-C95C-09D7-FBEB-16B0D7FF75F6}"/>
              </a:ext>
            </a:extLst>
          </p:cNvPr>
          <p:cNvPicPr>
            <a:picLocks noChangeAspect="1"/>
          </p:cNvPicPr>
          <p:nvPr/>
        </p:nvPicPr>
        <p:blipFill>
          <a:blip r:embed="rId7"/>
          <a:stretch>
            <a:fillRect/>
          </a:stretch>
        </p:blipFill>
        <p:spPr>
          <a:xfrm>
            <a:off x="7759700" y="3314700"/>
            <a:ext cx="4432300" cy="3543300"/>
          </a:xfrm>
          <a:prstGeom prst="rect">
            <a:avLst/>
          </a:prstGeom>
        </p:spPr>
      </p:pic>
    </p:spTree>
    <p:extLst>
      <p:ext uri="{BB962C8B-B14F-4D97-AF65-F5344CB8AC3E}">
        <p14:creationId xmlns:p14="http://schemas.microsoft.com/office/powerpoint/2010/main" val="21009645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Diagramm enthält.&#10;&#10;Automatisch generierte Beschreibung">
            <a:extLst>
              <a:ext uri="{FF2B5EF4-FFF2-40B4-BE49-F238E27FC236}">
                <a16:creationId xmlns:a16="http://schemas.microsoft.com/office/drawing/2014/main" id="{31708BE6-CFA2-7461-B00B-6E60C3573FC2}"/>
              </a:ext>
            </a:extLst>
          </p:cNvPr>
          <p:cNvPicPr>
            <a:picLocks noChangeAspect="1"/>
          </p:cNvPicPr>
          <p:nvPr/>
        </p:nvPicPr>
        <p:blipFill>
          <a:blip r:embed="rId2"/>
          <a:stretch>
            <a:fillRect/>
          </a:stretch>
        </p:blipFill>
        <p:spPr>
          <a:xfrm>
            <a:off x="-2" y="0"/>
            <a:ext cx="4432300" cy="3543300"/>
          </a:xfrm>
          <a:prstGeom prst="rect">
            <a:avLst/>
          </a:prstGeom>
        </p:spPr>
      </p:pic>
      <p:pic>
        <p:nvPicPr>
          <p:cNvPr id="3" name="Grafik 2" descr="Ein Bild, das Text, Screenshot, Diagramm, Kreis enthält.&#10;&#10;Automatisch generierte Beschreibung">
            <a:extLst>
              <a:ext uri="{FF2B5EF4-FFF2-40B4-BE49-F238E27FC236}">
                <a16:creationId xmlns:a16="http://schemas.microsoft.com/office/drawing/2014/main" id="{8ECF3E38-8E67-BBAA-AE7C-C40C8D1560F1}"/>
              </a:ext>
            </a:extLst>
          </p:cNvPr>
          <p:cNvPicPr>
            <a:picLocks noChangeAspect="1"/>
          </p:cNvPicPr>
          <p:nvPr/>
        </p:nvPicPr>
        <p:blipFill>
          <a:blip r:embed="rId3"/>
          <a:stretch>
            <a:fillRect/>
          </a:stretch>
        </p:blipFill>
        <p:spPr>
          <a:xfrm>
            <a:off x="0" y="3314700"/>
            <a:ext cx="4432300" cy="3543300"/>
          </a:xfrm>
          <a:prstGeom prst="rect">
            <a:avLst/>
          </a:prstGeom>
        </p:spPr>
      </p:pic>
      <p:pic>
        <p:nvPicPr>
          <p:cNvPr id="11" name="Grafik 10">
            <a:extLst>
              <a:ext uri="{FF2B5EF4-FFF2-40B4-BE49-F238E27FC236}">
                <a16:creationId xmlns:a16="http://schemas.microsoft.com/office/drawing/2014/main" id="{B3DC5F75-1E30-E3BC-D261-89CC04F05615}"/>
              </a:ext>
            </a:extLst>
          </p:cNvPr>
          <p:cNvPicPr>
            <a:picLocks noChangeAspect="1"/>
          </p:cNvPicPr>
          <p:nvPr/>
        </p:nvPicPr>
        <p:blipFill>
          <a:blip r:embed="rId4"/>
          <a:stretch>
            <a:fillRect/>
          </a:stretch>
        </p:blipFill>
        <p:spPr>
          <a:xfrm>
            <a:off x="3879850" y="0"/>
            <a:ext cx="4432300" cy="3543300"/>
          </a:xfrm>
          <a:prstGeom prst="rect">
            <a:avLst/>
          </a:prstGeom>
        </p:spPr>
      </p:pic>
      <p:pic>
        <p:nvPicPr>
          <p:cNvPr id="13" name="Grafik 12" descr="Ein Bild, das Text, Screenshot, Kreis enthält.&#10;&#10;Automatisch generierte Beschreibung">
            <a:extLst>
              <a:ext uri="{FF2B5EF4-FFF2-40B4-BE49-F238E27FC236}">
                <a16:creationId xmlns:a16="http://schemas.microsoft.com/office/drawing/2014/main" id="{01B2AE08-9912-918D-9D68-880BEDCD5327}"/>
              </a:ext>
            </a:extLst>
          </p:cNvPr>
          <p:cNvPicPr>
            <a:picLocks noChangeAspect="1"/>
          </p:cNvPicPr>
          <p:nvPr/>
        </p:nvPicPr>
        <p:blipFill>
          <a:blip r:embed="rId5"/>
          <a:stretch>
            <a:fillRect/>
          </a:stretch>
        </p:blipFill>
        <p:spPr>
          <a:xfrm>
            <a:off x="3879850" y="3314700"/>
            <a:ext cx="4432300" cy="3543300"/>
          </a:xfrm>
          <a:prstGeom prst="rect">
            <a:avLst/>
          </a:prstGeom>
        </p:spPr>
      </p:pic>
      <p:pic>
        <p:nvPicPr>
          <p:cNvPr id="7" name="Grafik 6" descr="Ein Bild, das Text, Screenshot, Kreis, Diagramm enthält.&#10;&#10;Automatisch generierte Beschreibung">
            <a:extLst>
              <a:ext uri="{FF2B5EF4-FFF2-40B4-BE49-F238E27FC236}">
                <a16:creationId xmlns:a16="http://schemas.microsoft.com/office/drawing/2014/main" id="{D1A2A542-3A13-EB9C-56A3-09C7C322061D}"/>
              </a:ext>
            </a:extLst>
          </p:cNvPr>
          <p:cNvPicPr>
            <a:picLocks noChangeAspect="1"/>
          </p:cNvPicPr>
          <p:nvPr/>
        </p:nvPicPr>
        <p:blipFill>
          <a:blip r:embed="rId6"/>
          <a:stretch>
            <a:fillRect/>
          </a:stretch>
        </p:blipFill>
        <p:spPr>
          <a:xfrm>
            <a:off x="7759702" y="0"/>
            <a:ext cx="4432300" cy="35433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BDE7105B-07AE-D642-DF04-2AEC4541D791}"/>
              </a:ext>
            </a:extLst>
          </p:cNvPr>
          <p:cNvPicPr>
            <a:picLocks noChangeAspect="1"/>
          </p:cNvPicPr>
          <p:nvPr/>
        </p:nvPicPr>
        <p:blipFill>
          <a:blip r:embed="rId7"/>
          <a:stretch>
            <a:fillRect/>
          </a:stretch>
        </p:blipFill>
        <p:spPr>
          <a:xfrm>
            <a:off x="7759702" y="3314700"/>
            <a:ext cx="4432300" cy="3543300"/>
          </a:xfrm>
          <a:prstGeom prst="rect">
            <a:avLst/>
          </a:prstGeom>
        </p:spPr>
      </p:pic>
    </p:spTree>
    <p:extLst>
      <p:ext uri="{BB962C8B-B14F-4D97-AF65-F5344CB8AC3E}">
        <p14:creationId xmlns:p14="http://schemas.microsoft.com/office/powerpoint/2010/main" val="1311629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FC37C-C591-2CAC-33E4-ED3B40CCB714}"/>
              </a:ext>
            </a:extLst>
          </p:cNvPr>
          <p:cNvSpPr>
            <a:spLocks noGrp="1"/>
          </p:cNvSpPr>
          <p:nvPr>
            <p:ph type="title"/>
          </p:nvPr>
        </p:nvSpPr>
        <p:spPr/>
        <p:txBody>
          <a:bodyPr/>
          <a:lstStyle/>
          <a:p>
            <a:r>
              <a:rPr lang="en-US" dirty="0"/>
              <a:t>Résumé</a:t>
            </a:r>
          </a:p>
        </p:txBody>
      </p:sp>
      <p:sp>
        <p:nvSpPr>
          <p:cNvPr id="3" name="Inhaltsplatzhalter 2">
            <a:extLst>
              <a:ext uri="{FF2B5EF4-FFF2-40B4-BE49-F238E27FC236}">
                <a16:creationId xmlns:a16="http://schemas.microsoft.com/office/drawing/2014/main" id="{DAF92D9B-9ED6-538C-D7D0-70286713B08A}"/>
              </a:ext>
            </a:extLst>
          </p:cNvPr>
          <p:cNvSpPr>
            <a:spLocks noGrp="1"/>
          </p:cNvSpPr>
          <p:nvPr>
            <p:ph idx="1"/>
          </p:nvPr>
        </p:nvSpPr>
        <p:spPr/>
        <p:txBody>
          <a:bodyPr/>
          <a:lstStyle/>
          <a:p>
            <a:r>
              <a:rPr lang="en-US" dirty="0"/>
              <a:t>There are some reasonably good colormap choices</a:t>
            </a:r>
          </a:p>
          <a:p>
            <a:r>
              <a:rPr lang="en-US" dirty="0"/>
              <a:t>My design is already quite good over a large intensity scale but suffers from an unintuitive color scale</a:t>
            </a:r>
          </a:p>
          <a:p>
            <a:r>
              <a:rPr lang="en-US" dirty="0"/>
              <a:t>The quite popular jet is in my opinion unusable</a:t>
            </a:r>
          </a:p>
          <a:p>
            <a:r>
              <a:rPr lang="en-US" dirty="0"/>
              <a:t>Maybe different maps for different purposes?</a:t>
            </a:r>
          </a:p>
          <a:p>
            <a:pPr lvl="1">
              <a:buFont typeface="Wingdings" pitchFamily="2" charset="2"/>
              <a:buChar char="Ø"/>
            </a:pPr>
            <a:r>
              <a:rPr lang="en-US" dirty="0"/>
              <a:t>X-ray style (</a:t>
            </a:r>
            <a:r>
              <a:rPr lang="en-US" dirty="0" err="1"/>
              <a:t>Greys_r</a:t>
            </a:r>
            <a:r>
              <a:rPr lang="en-US" dirty="0"/>
              <a:t>) for biological tissue is of course fancy</a:t>
            </a:r>
          </a:p>
          <a:p>
            <a:pPr lvl="1">
              <a:buFont typeface="Wingdings" pitchFamily="2" charset="2"/>
              <a:buChar char="Ø"/>
            </a:pPr>
            <a:r>
              <a:rPr lang="en-US" dirty="0"/>
              <a:t>Rocket and Magma seem to be quite nice</a:t>
            </a:r>
          </a:p>
          <a:p>
            <a:r>
              <a:rPr lang="en-US" dirty="0"/>
              <a:t>Question which contrast should be preferred: Dark = low signal (maybe more intuitive?) or dark = high signal</a:t>
            </a:r>
          </a:p>
          <a:p>
            <a:endParaRPr lang="en-US" dirty="0"/>
          </a:p>
        </p:txBody>
      </p:sp>
    </p:spTree>
    <p:extLst>
      <p:ext uri="{BB962C8B-B14F-4D97-AF65-F5344CB8AC3E}">
        <p14:creationId xmlns:p14="http://schemas.microsoft.com/office/powerpoint/2010/main" val="539171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134222-81B0-6BDC-944A-6576C804AFC6}"/>
              </a:ext>
            </a:extLst>
          </p:cNvPr>
          <p:cNvSpPr>
            <a:spLocks noGrp="1"/>
          </p:cNvSpPr>
          <p:nvPr>
            <p:ph type="title"/>
          </p:nvPr>
        </p:nvSpPr>
        <p:spPr>
          <a:xfrm>
            <a:off x="672643" y="365125"/>
            <a:ext cx="10515600" cy="1325563"/>
          </a:xfrm>
        </p:spPr>
        <p:txBody>
          <a:bodyPr/>
          <a:lstStyle/>
          <a:p>
            <a:r>
              <a:rPr lang="en-US" dirty="0"/>
              <a:t>Generation of an image</a:t>
            </a:r>
          </a:p>
        </p:txBody>
      </p:sp>
      <p:pic>
        <p:nvPicPr>
          <p:cNvPr id="4" name="Grafik 3" descr="Ein Bild, das Text, Software, Webseite, Website enthält.&#10;&#10;Automatisch generierte Beschreibung">
            <a:extLst>
              <a:ext uri="{FF2B5EF4-FFF2-40B4-BE49-F238E27FC236}">
                <a16:creationId xmlns:a16="http://schemas.microsoft.com/office/drawing/2014/main" id="{4D787476-C980-172A-552D-B0AF3A66182A}"/>
              </a:ext>
            </a:extLst>
          </p:cNvPr>
          <p:cNvPicPr>
            <a:picLocks noChangeAspect="1"/>
          </p:cNvPicPr>
          <p:nvPr/>
        </p:nvPicPr>
        <p:blipFill>
          <a:blip r:embed="rId3"/>
          <a:stretch>
            <a:fillRect/>
          </a:stretch>
        </p:blipFill>
        <p:spPr>
          <a:xfrm>
            <a:off x="117219" y="2167523"/>
            <a:ext cx="6120618" cy="3832217"/>
          </a:xfrm>
          <a:prstGeom prst="rect">
            <a:avLst/>
          </a:prstGeom>
        </p:spPr>
      </p:pic>
      <p:sp>
        <p:nvSpPr>
          <p:cNvPr id="5" name="Rechteck 4">
            <a:extLst>
              <a:ext uri="{FF2B5EF4-FFF2-40B4-BE49-F238E27FC236}">
                <a16:creationId xmlns:a16="http://schemas.microsoft.com/office/drawing/2014/main" id="{7B4A36F0-230F-FEF8-917F-0C9D59139763}"/>
              </a:ext>
            </a:extLst>
          </p:cNvPr>
          <p:cNvSpPr/>
          <p:nvPr/>
        </p:nvSpPr>
        <p:spPr>
          <a:xfrm>
            <a:off x="1480186" y="2835971"/>
            <a:ext cx="796705" cy="15390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Screenshot, Rechteck, Muster enthält.&#10;&#10;Automatisch generierte Beschreibung">
            <a:extLst>
              <a:ext uri="{FF2B5EF4-FFF2-40B4-BE49-F238E27FC236}">
                <a16:creationId xmlns:a16="http://schemas.microsoft.com/office/drawing/2014/main" id="{F586F02A-D51E-6552-D567-5D81F30AFE5F}"/>
              </a:ext>
            </a:extLst>
          </p:cNvPr>
          <p:cNvPicPr>
            <a:picLocks noChangeAspect="1"/>
          </p:cNvPicPr>
          <p:nvPr/>
        </p:nvPicPr>
        <p:blipFill>
          <a:blip r:embed="rId4"/>
          <a:stretch>
            <a:fillRect/>
          </a:stretch>
        </p:blipFill>
        <p:spPr>
          <a:xfrm>
            <a:off x="0" y="4144507"/>
            <a:ext cx="3826933" cy="2713493"/>
          </a:xfrm>
          <a:prstGeom prst="rect">
            <a:avLst/>
          </a:prstGeom>
        </p:spPr>
      </p:pic>
      <p:sp>
        <p:nvSpPr>
          <p:cNvPr id="8" name="Rechteck 7">
            <a:extLst>
              <a:ext uri="{FF2B5EF4-FFF2-40B4-BE49-F238E27FC236}">
                <a16:creationId xmlns:a16="http://schemas.microsoft.com/office/drawing/2014/main" id="{C8E44584-AC94-92B2-17D3-8EFD416A2ED5}"/>
              </a:ext>
            </a:extLst>
          </p:cNvPr>
          <p:cNvSpPr/>
          <p:nvPr/>
        </p:nvSpPr>
        <p:spPr>
          <a:xfrm>
            <a:off x="650956" y="4211553"/>
            <a:ext cx="3143452" cy="163661"/>
          </a:xfrm>
          <a:prstGeom prst="rect">
            <a:avLst/>
          </a:prstGeom>
          <a:noFill/>
          <a:ln w="317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47721B96-5D4B-DE55-2113-2C25D5EF52A3}"/>
              </a:ext>
            </a:extLst>
          </p:cNvPr>
          <p:cNvSpPr txBox="1"/>
          <p:nvPr/>
        </p:nvSpPr>
        <p:spPr>
          <a:xfrm>
            <a:off x="117219" y="5734785"/>
            <a:ext cx="3765774" cy="1077218"/>
          </a:xfrm>
          <a:prstGeom prst="rect">
            <a:avLst/>
          </a:prstGeom>
          <a:noFill/>
        </p:spPr>
        <p:txBody>
          <a:bodyPr wrap="none" rtlCol="0">
            <a:spAutoFit/>
          </a:bodyPr>
          <a:lstStyle/>
          <a:p>
            <a:pPr algn="ctr"/>
            <a:r>
              <a:rPr lang="en-US" sz="3200" dirty="0">
                <a:solidFill>
                  <a:srgbClr val="00B050"/>
                </a:solidFill>
                <a:highlight>
                  <a:srgbClr val="C0C0C0"/>
                </a:highlight>
              </a:rPr>
              <a:t>Geometry and </a:t>
            </a:r>
          </a:p>
          <a:p>
            <a:pPr algn="ctr"/>
            <a:r>
              <a:rPr lang="en-US" sz="3200" dirty="0">
                <a:solidFill>
                  <a:srgbClr val="00B050"/>
                </a:solidFill>
                <a:highlight>
                  <a:srgbClr val="C0C0C0"/>
                </a:highlight>
              </a:rPr>
              <a:t>channel assignment</a:t>
            </a:r>
          </a:p>
        </p:txBody>
      </p:sp>
      <p:pic>
        <p:nvPicPr>
          <p:cNvPr id="14" name="Grafik 13" descr="Ein Bild, das Text, Screenshot, Diagramm enthält.&#10;&#10;Automatisch generierte Beschreibung">
            <a:extLst>
              <a:ext uri="{FF2B5EF4-FFF2-40B4-BE49-F238E27FC236}">
                <a16:creationId xmlns:a16="http://schemas.microsoft.com/office/drawing/2014/main" id="{E0D0C4FF-7577-7BCC-5207-DAA68CE9B089}"/>
              </a:ext>
            </a:extLst>
          </p:cNvPr>
          <p:cNvPicPr>
            <a:picLocks noChangeAspect="1"/>
          </p:cNvPicPr>
          <p:nvPr/>
        </p:nvPicPr>
        <p:blipFill>
          <a:blip r:embed="rId5"/>
          <a:srcRect r="20013"/>
          <a:stretch/>
        </p:blipFill>
        <p:spPr>
          <a:xfrm>
            <a:off x="6355056" y="1690688"/>
            <a:ext cx="4668844" cy="4470851"/>
          </a:xfrm>
          <a:prstGeom prst="rect">
            <a:avLst/>
          </a:prstGeom>
        </p:spPr>
      </p:pic>
      <p:sp>
        <p:nvSpPr>
          <p:cNvPr id="10" name="Textfeld 9">
            <a:extLst>
              <a:ext uri="{FF2B5EF4-FFF2-40B4-BE49-F238E27FC236}">
                <a16:creationId xmlns:a16="http://schemas.microsoft.com/office/drawing/2014/main" id="{940F96D7-3527-FA0F-1D84-BDE7F7947827}"/>
              </a:ext>
            </a:extLst>
          </p:cNvPr>
          <p:cNvSpPr txBox="1"/>
          <p:nvPr/>
        </p:nvSpPr>
        <p:spPr>
          <a:xfrm>
            <a:off x="2394110" y="2654605"/>
            <a:ext cx="2136482" cy="584775"/>
          </a:xfrm>
          <a:prstGeom prst="rect">
            <a:avLst/>
          </a:prstGeom>
          <a:noFill/>
        </p:spPr>
        <p:txBody>
          <a:bodyPr wrap="none" rtlCol="0">
            <a:spAutoFit/>
          </a:bodyPr>
          <a:lstStyle/>
          <a:p>
            <a:pPr algn="ctr"/>
            <a:r>
              <a:rPr lang="en-US" sz="3200" dirty="0">
                <a:solidFill>
                  <a:srgbClr val="FF0000"/>
                </a:solidFill>
                <a:highlight>
                  <a:srgbClr val="C0C0C0"/>
                </a:highlight>
              </a:rPr>
              <a:t>Translation</a:t>
            </a:r>
          </a:p>
        </p:txBody>
      </p:sp>
      <p:cxnSp>
        <p:nvCxnSpPr>
          <p:cNvPr id="16" name="Gerade Verbindung mit Pfeil 15">
            <a:extLst>
              <a:ext uri="{FF2B5EF4-FFF2-40B4-BE49-F238E27FC236}">
                <a16:creationId xmlns:a16="http://schemas.microsoft.com/office/drawing/2014/main" id="{F0CB9425-8248-FBBA-E229-49CA0CF2F62E}"/>
              </a:ext>
            </a:extLst>
          </p:cNvPr>
          <p:cNvCxnSpPr>
            <a:cxnSpLocks/>
          </p:cNvCxnSpPr>
          <p:nvPr/>
        </p:nvCxnSpPr>
        <p:spPr>
          <a:xfrm flipV="1">
            <a:off x="4472999" y="2724949"/>
            <a:ext cx="3529675" cy="111022"/>
          </a:xfrm>
          <a:prstGeom prst="straightConnector1">
            <a:avLst/>
          </a:prstGeom>
          <a:ln w="444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471AF826-E8E6-08C3-C237-74B8CE1BA4D6}"/>
              </a:ext>
            </a:extLst>
          </p:cNvPr>
          <p:cNvSpPr/>
          <p:nvPr/>
        </p:nvSpPr>
        <p:spPr>
          <a:xfrm rot="5400000">
            <a:off x="6895804" y="3648466"/>
            <a:ext cx="2316872" cy="11721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7482A794-BE3E-2ACA-2253-3C625329F6EE}"/>
              </a:ext>
            </a:extLst>
          </p:cNvPr>
          <p:cNvSpPr/>
          <p:nvPr/>
        </p:nvSpPr>
        <p:spPr>
          <a:xfrm rot="5400000">
            <a:off x="7402298" y="3648466"/>
            <a:ext cx="2316872" cy="11721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Gerade Verbindung mit Pfeil 18">
            <a:extLst>
              <a:ext uri="{FF2B5EF4-FFF2-40B4-BE49-F238E27FC236}">
                <a16:creationId xmlns:a16="http://schemas.microsoft.com/office/drawing/2014/main" id="{95CB36C9-B9C7-8BA8-D6A0-FCBF45DC9CCC}"/>
              </a:ext>
            </a:extLst>
          </p:cNvPr>
          <p:cNvCxnSpPr>
            <a:cxnSpLocks/>
          </p:cNvCxnSpPr>
          <p:nvPr/>
        </p:nvCxnSpPr>
        <p:spPr>
          <a:xfrm flipV="1">
            <a:off x="4502952" y="2954829"/>
            <a:ext cx="3999172" cy="33193"/>
          </a:xfrm>
          <a:prstGeom prst="straightConnector1">
            <a:avLst/>
          </a:prstGeom>
          <a:ln w="444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13F5B0F8-6899-0A07-5668-554AC1321CE0}"/>
              </a:ext>
            </a:extLst>
          </p:cNvPr>
          <p:cNvSpPr/>
          <p:nvPr/>
        </p:nvSpPr>
        <p:spPr>
          <a:xfrm>
            <a:off x="8307569" y="5842973"/>
            <a:ext cx="1351742" cy="275864"/>
          </a:xfrm>
          <a:prstGeom prst="rect">
            <a:avLst/>
          </a:prstGeom>
          <a:noFill/>
          <a:ln w="31750">
            <a:solidFill>
              <a:srgbClr val="00B05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a:extLst>
              <a:ext uri="{FF2B5EF4-FFF2-40B4-BE49-F238E27FC236}">
                <a16:creationId xmlns:a16="http://schemas.microsoft.com/office/drawing/2014/main" id="{3E712061-428D-9893-FA69-473068BFB9D6}"/>
              </a:ext>
            </a:extLst>
          </p:cNvPr>
          <p:cNvSpPr/>
          <p:nvPr/>
        </p:nvSpPr>
        <p:spPr>
          <a:xfrm>
            <a:off x="8307569" y="5845270"/>
            <a:ext cx="1351742" cy="275864"/>
          </a:xfrm>
          <a:prstGeom prst="rect">
            <a:avLst/>
          </a:prstGeom>
          <a:no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a:extLst>
              <a:ext uri="{FF2B5EF4-FFF2-40B4-BE49-F238E27FC236}">
                <a16:creationId xmlns:a16="http://schemas.microsoft.com/office/drawing/2014/main" id="{04BAAFDD-1EC9-1BD8-1C8D-8E41E403D42C}"/>
              </a:ext>
            </a:extLst>
          </p:cNvPr>
          <p:cNvSpPr/>
          <p:nvPr/>
        </p:nvSpPr>
        <p:spPr>
          <a:xfrm rot="5400000">
            <a:off x="5896283" y="3591299"/>
            <a:ext cx="1320944" cy="246889"/>
          </a:xfrm>
          <a:prstGeom prst="rect">
            <a:avLst/>
          </a:prstGeom>
          <a:noFill/>
          <a:ln w="317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feld 24">
            <a:extLst>
              <a:ext uri="{FF2B5EF4-FFF2-40B4-BE49-F238E27FC236}">
                <a16:creationId xmlns:a16="http://schemas.microsoft.com/office/drawing/2014/main" id="{33EFBD91-7FD6-218F-01C5-0474F4EFB265}"/>
              </a:ext>
            </a:extLst>
          </p:cNvPr>
          <p:cNvSpPr txBox="1"/>
          <p:nvPr/>
        </p:nvSpPr>
        <p:spPr>
          <a:xfrm>
            <a:off x="7166566" y="2228112"/>
            <a:ext cx="3126497" cy="307777"/>
          </a:xfrm>
          <a:prstGeom prst="rect">
            <a:avLst/>
          </a:prstGeom>
          <a:noFill/>
        </p:spPr>
        <p:txBody>
          <a:bodyPr wrap="none" rtlCol="0">
            <a:spAutoFit/>
          </a:bodyPr>
          <a:lstStyle/>
          <a:p>
            <a:r>
              <a:rPr lang="en-US" sz="1400" dirty="0">
                <a:solidFill>
                  <a:srgbClr val="FF0000"/>
                </a:solidFill>
                <a:highlight>
                  <a:srgbClr val="C0C0C0"/>
                </a:highlight>
              </a:rPr>
              <a:t>e.g. stage Position x = 12 </a:t>
            </a:r>
            <a:r>
              <a:rPr lang="en-US" sz="1400" dirty="0">
                <a:solidFill>
                  <a:srgbClr val="00B050"/>
                </a:solidFill>
                <a:highlight>
                  <a:srgbClr val="C0C0C0"/>
                </a:highlight>
              </a:rPr>
              <a:t>(and x = 12.5)</a:t>
            </a:r>
          </a:p>
        </p:txBody>
      </p:sp>
      <p:cxnSp>
        <p:nvCxnSpPr>
          <p:cNvPr id="26" name="Gerade Verbindung mit Pfeil 25">
            <a:extLst>
              <a:ext uri="{FF2B5EF4-FFF2-40B4-BE49-F238E27FC236}">
                <a16:creationId xmlns:a16="http://schemas.microsoft.com/office/drawing/2014/main" id="{E70EF9AD-8ADC-5010-A63D-3EFA9676612F}"/>
              </a:ext>
            </a:extLst>
          </p:cNvPr>
          <p:cNvCxnSpPr>
            <a:cxnSpLocks/>
          </p:cNvCxnSpPr>
          <p:nvPr/>
        </p:nvCxnSpPr>
        <p:spPr>
          <a:xfrm flipV="1">
            <a:off x="3295578" y="4313585"/>
            <a:ext cx="4595355" cy="1707418"/>
          </a:xfrm>
          <a:prstGeom prst="straightConnector1">
            <a:avLst/>
          </a:prstGeom>
          <a:ln w="444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 name="Rechteck 27">
            <a:extLst>
              <a:ext uri="{FF2B5EF4-FFF2-40B4-BE49-F238E27FC236}">
                <a16:creationId xmlns:a16="http://schemas.microsoft.com/office/drawing/2014/main" id="{D203FACE-71B0-F8B7-8685-21B613F7246E}"/>
              </a:ext>
            </a:extLst>
          </p:cNvPr>
          <p:cNvSpPr/>
          <p:nvPr/>
        </p:nvSpPr>
        <p:spPr>
          <a:xfrm>
            <a:off x="7890933" y="4282148"/>
            <a:ext cx="2175934" cy="73202"/>
          </a:xfrm>
          <a:prstGeom prst="rect">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hteck 28">
            <a:extLst>
              <a:ext uri="{FF2B5EF4-FFF2-40B4-BE49-F238E27FC236}">
                <a16:creationId xmlns:a16="http://schemas.microsoft.com/office/drawing/2014/main" id="{D720CF98-1FFB-BDA1-9056-9415B41AE3EA}"/>
              </a:ext>
            </a:extLst>
          </p:cNvPr>
          <p:cNvSpPr/>
          <p:nvPr/>
        </p:nvSpPr>
        <p:spPr>
          <a:xfrm>
            <a:off x="7903632" y="4475645"/>
            <a:ext cx="2175934" cy="73202"/>
          </a:xfrm>
          <a:prstGeom prst="rect">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Gerade Verbindung mit Pfeil 29">
            <a:extLst>
              <a:ext uri="{FF2B5EF4-FFF2-40B4-BE49-F238E27FC236}">
                <a16:creationId xmlns:a16="http://schemas.microsoft.com/office/drawing/2014/main" id="{4C583CD7-4C00-7C44-09D0-D924E1D9F5E9}"/>
              </a:ext>
            </a:extLst>
          </p:cNvPr>
          <p:cNvCxnSpPr>
            <a:cxnSpLocks/>
          </p:cNvCxnSpPr>
          <p:nvPr/>
        </p:nvCxnSpPr>
        <p:spPr>
          <a:xfrm flipV="1">
            <a:off x="3303812" y="4564943"/>
            <a:ext cx="4587121" cy="1487497"/>
          </a:xfrm>
          <a:prstGeom prst="straightConnector1">
            <a:avLst/>
          </a:prstGeom>
          <a:ln w="444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3" name="Textfeld 32">
            <a:extLst>
              <a:ext uri="{FF2B5EF4-FFF2-40B4-BE49-F238E27FC236}">
                <a16:creationId xmlns:a16="http://schemas.microsoft.com/office/drawing/2014/main" id="{F5736779-498E-1049-484C-DAC995C7B18D}"/>
              </a:ext>
            </a:extLst>
          </p:cNvPr>
          <p:cNvSpPr txBox="1"/>
          <p:nvPr/>
        </p:nvSpPr>
        <p:spPr>
          <a:xfrm>
            <a:off x="8439935" y="4573929"/>
            <a:ext cx="2373727" cy="307777"/>
          </a:xfrm>
          <a:prstGeom prst="rect">
            <a:avLst/>
          </a:prstGeom>
          <a:noFill/>
        </p:spPr>
        <p:txBody>
          <a:bodyPr wrap="none" rtlCol="0">
            <a:spAutoFit/>
          </a:bodyPr>
          <a:lstStyle/>
          <a:p>
            <a:r>
              <a:rPr lang="en-US" sz="1400" dirty="0">
                <a:solidFill>
                  <a:srgbClr val="00B050"/>
                </a:solidFill>
                <a:highlight>
                  <a:srgbClr val="C0C0C0"/>
                </a:highlight>
              </a:rPr>
              <a:t>e.g. Diode channel 30 of 128</a:t>
            </a:r>
          </a:p>
        </p:txBody>
      </p:sp>
      <p:grpSp>
        <p:nvGrpSpPr>
          <p:cNvPr id="34" name="Gruppieren 33">
            <a:extLst>
              <a:ext uri="{FF2B5EF4-FFF2-40B4-BE49-F238E27FC236}">
                <a16:creationId xmlns:a16="http://schemas.microsoft.com/office/drawing/2014/main" id="{37E2DBF9-A463-34E2-D0F2-7C76EB63415D}"/>
              </a:ext>
            </a:extLst>
          </p:cNvPr>
          <p:cNvGrpSpPr>
            <a:grpSpLocks noChangeAspect="1"/>
          </p:cNvGrpSpPr>
          <p:nvPr/>
        </p:nvGrpSpPr>
        <p:grpSpPr>
          <a:xfrm>
            <a:off x="10735583" y="2382000"/>
            <a:ext cx="1435354" cy="4193826"/>
            <a:chOff x="9442599" y="464162"/>
            <a:chExt cx="2194310" cy="6411346"/>
          </a:xfrm>
        </p:grpSpPr>
        <p:sp>
          <p:nvSpPr>
            <p:cNvPr id="35" name="Rechteck 34">
              <a:extLst>
                <a:ext uri="{FF2B5EF4-FFF2-40B4-BE49-F238E27FC236}">
                  <a16:creationId xmlns:a16="http://schemas.microsoft.com/office/drawing/2014/main" id="{757ACFFF-271C-F65D-C3BD-4C52EF5CC934}"/>
                </a:ext>
              </a:extLst>
            </p:cNvPr>
            <p:cNvSpPr/>
            <p:nvPr/>
          </p:nvSpPr>
          <p:spPr>
            <a:xfrm>
              <a:off x="9461325" y="464162"/>
              <a:ext cx="2117943" cy="6393838"/>
            </a:xfrm>
            <a:prstGeom prst="rect">
              <a:avLst/>
            </a:prstGeom>
            <a:solidFill>
              <a:schemeClr val="accent6">
                <a:lumMod val="75000"/>
                <a:alpha val="70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6" name="Rechteck 35">
              <a:extLst>
                <a:ext uri="{FF2B5EF4-FFF2-40B4-BE49-F238E27FC236}">
                  <a16:creationId xmlns:a16="http://schemas.microsoft.com/office/drawing/2014/main" id="{C9C313AA-75A4-A417-DCF8-F39BF156EB3B}"/>
                </a:ext>
              </a:extLst>
            </p:cNvPr>
            <p:cNvSpPr/>
            <p:nvPr/>
          </p:nvSpPr>
          <p:spPr>
            <a:xfrm>
              <a:off x="9761659" y="146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7" name="Rechteck 36">
              <a:extLst>
                <a:ext uri="{FF2B5EF4-FFF2-40B4-BE49-F238E27FC236}">
                  <a16:creationId xmlns:a16="http://schemas.microsoft.com/office/drawing/2014/main" id="{45CBA0D7-90CB-EEDA-70D4-2D483E570629}"/>
                </a:ext>
              </a:extLst>
            </p:cNvPr>
            <p:cNvSpPr/>
            <p:nvPr/>
          </p:nvSpPr>
          <p:spPr>
            <a:xfrm>
              <a:off x="9761659" y="230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8" name="Rechteck 37">
              <a:extLst>
                <a:ext uri="{FF2B5EF4-FFF2-40B4-BE49-F238E27FC236}">
                  <a16:creationId xmlns:a16="http://schemas.microsoft.com/office/drawing/2014/main" id="{CDC40B50-AFAC-3272-C913-9DD49DFDF040}"/>
                </a:ext>
              </a:extLst>
            </p:cNvPr>
            <p:cNvSpPr/>
            <p:nvPr/>
          </p:nvSpPr>
          <p:spPr>
            <a:xfrm>
              <a:off x="9761659" y="314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9" name="Rechteck 38">
              <a:extLst>
                <a:ext uri="{FF2B5EF4-FFF2-40B4-BE49-F238E27FC236}">
                  <a16:creationId xmlns:a16="http://schemas.microsoft.com/office/drawing/2014/main" id="{B4CEB8F5-7DF2-18CD-C6C1-267E82CBD086}"/>
                </a:ext>
              </a:extLst>
            </p:cNvPr>
            <p:cNvSpPr/>
            <p:nvPr/>
          </p:nvSpPr>
          <p:spPr>
            <a:xfrm>
              <a:off x="9761659" y="399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0" name="Rechteck 39">
              <a:extLst>
                <a:ext uri="{FF2B5EF4-FFF2-40B4-BE49-F238E27FC236}">
                  <a16:creationId xmlns:a16="http://schemas.microsoft.com/office/drawing/2014/main" id="{F6024C79-21E1-6687-86B0-24C541BA1940}"/>
                </a:ext>
              </a:extLst>
            </p:cNvPr>
            <p:cNvSpPr/>
            <p:nvPr/>
          </p:nvSpPr>
          <p:spPr>
            <a:xfrm>
              <a:off x="9761659" y="483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1" name="Rechteck 40">
              <a:extLst>
                <a:ext uri="{FF2B5EF4-FFF2-40B4-BE49-F238E27FC236}">
                  <a16:creationId xmlns:a16="http://schemas.microsoft.com/office/drawing/2014/main" id="{F6D11F0F-C582-3BB0-5309-A3D8067375FA}"/>
                </a:ext>
              </a:extLst>
            </p:cNvPr>
            <p:cNvSpPr/>
            <p:nvPr/>
          </p:nvSpPr>
          <p:spPr>
            <a:xfrm>
              <a:off x="9761659" y="567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2" name="Rechteck 41">
              <a:extLst>
                <a:ext uri="{FF2B5EF4-FFF2-40B4-BE49-F238E27FC236}">
                  <a16:creationId xmlns:a16="http://schemas.microsoft.com/office/drawing/2014/main" id="{0C4BA7AC-10FA-5F2F-F1F2-5BEF1053E87B}"/>
                </a:ext>
              </a:extLst>
            </p:cNvPr>
            <p:cNvSpPr/>
            <p:nvPr/>
          </p:nvSpPr>
          <p:spPr>
            <a:xfrm>
              <a:off x="9761659" y="6515508"/>
              <a:ext cx="720000" cy="342492"/>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3" name="Rechteck 42">
              <a:extLst>
                <a:ext uri="{FF2B5EF4-FFF2-40B4-BE49-F238E27FC236}">
                  <a16:creationId xmlns:a16="http://schemas.microsoft.com/office/drawing/2014/main" id="{17A62ECD-2297-57BF-06A5-905A632DE163}"/>
                </a:ext>
              </a:extLst>
            </p:cNvPr>
            <p:cNvSpPr/>
            <p:nvPr/>
          </p:nvSpPr>
          <p:spPr>
            <a:xfrm>
              <a:off x="10597842" y="110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4" name="Rechteck 43">
              <a:extLst>
                <a:ext uri="{FF2B5EF4-FFF2-40B4-BE49-F238E27FC236}">
                  <a16:creationId xmlns:a16="http://schemas.microsoft.com/office/drawing/2014/main" id="{C8C5A2F8-8C04-86F0-432A-8BE3F42489A4}"/>
                </a:ext>
              </a:extLst>
            </p:cNvPr>
            <p:cNvSpPr/>
            <p:nvPr/>
          </p:nvSpPr>
          <p:spPr>
            <a:xfrm>
              <a:off x="10597842" y="194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5" name="Rechteck 44">
              <a:extLst>
                <a:ext uri="{FF2B5EF4-FFF2-40B4-BE49-F238E27FC236}">
                  <a16:creationId xmlns:a16="http://schemas.microsoft.com/office/drawing/2014/main" id="{562AAD2F-C570-8DE9-0784-A697D6B6CEA1}"/>
                </a:ext>
              </a:extLst>
            </p:cNvPr>
            <p:cNvSpPr/>
            <p:nvPr/>
          </p:nvSpPr>
          <p:spPr>
            <a:xfrm>
              <a:off x="10597842" y="278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6" name="Rechteck 45">
              <a:extLst>
                <a:ext uri="{FF2B5EF4-FFF2-40B4-BE49-F238E27FC236}">
                  <a16:creationId xmlns:a16="http://schemas.microsoft.com/office/drawing/2014/main" id="{B08EEFD7-D9CF-B265-AB68-6E952CFB0F80}"/>
                </a:ext>
              </a:extLst>
            </p:cNvPr>
            <p:cNvSpPr/>
            <p:nvPr/>
          </p:nvSpPr>
          <p:spPr>
            <a:xfrm>
              <a:off x="10597842" y="363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7" name="Rechteck 46">
              <a:extLst>
                <a:ext uri="{FF2B5EF4-FFF2-40B4-BE49-F238E27FC236}">
                  <a16:creationId xmlns:a16="http://schemas.microsoft.com/office/drawing/2014/main" id="{96BAA430-2D37-14F7-D053-B25B36135594}"/>
                </a:ext>
              </a:extLst>
            </p:cNvPr>
            <p:cNvSpPr/>
            <p:nvPr/>
          </p:nvSpPr>
          <p:spPr>
            <a:xfrm>
              <a:off x="10597842" y="447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8" name="Rechteck 47">
              <a:extLst>
                <a:ext uri="{FF2B5EF4-FFF2-40B4-BE49-F238E27FC236}">
                  <a16:creationId xmlns:a16="http://schemas.microsoft.com/office/drawing/2014/main" id="{4EF0D1DE-FA8A-6BA0-3F27-7337B3009DCA}"/>
                </a:ext>
              </a:extLst>
            </p:cNvPr>
            <p:cNvSpPr/>
            <p:nvPr/>
          </p:nvSpPr>
          <p:spPr>
            <a:xfrm>
              <a:off x="10597842" y="531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9" name="Rechteck 48">
              <a:extLst>
                <a:ext uri="{FF2B5EF4-FFF2-40B4-BE49-F238E27FC236}">
                  <a16:creationId xmlns:a16="http://schemas.microsoft.com/office/drawing/2014/main" id="{BA3E83EF-52FA-8282-6425-1F18AB0C6161}"/>
                </a:ext>
              </a:extLst>
            </p:cNvPr>
            <p:cNvSpPr/>
            <p:nvPr/>
          </p:nvSpPr>
          <p:spPr>
            <a:xfrm>
              <a:off x="10597842" y="615550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50" name="Rechteck 49">
              <a:extLst>
                <a:ext uri="{FF2B5EF4-FFF2-40B4-BE49-F238E27FC236}">
                  <a16:creationId xmlns:a16="http://schemas.microsoft.com/office/drawing/2014/main" id="{CDB09BC6-74FF-7CAF-1C23-45BD87A24F98}"/>
                </a:ext>
              </a:extLst>
            </p:cNvPr>
            <p:cNvSpPr/>
            <p:nvPr/>
          </p:nvSpPr>
          <p:spPr>
            <a:xfrm>
              <a:off x="9761659" y="619442"/>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51" name="Textfeld 50">
              <a:extLst>
                <a:ext uri="{FF2B5EF4-FFF2-40B4-BE49-F238E27FC236}">
                  <a16:creationId xmlns:a16="http://schemas.microsoft.com/office/drawing/2014/main" id="{96A2640C-6370-146E-0885-815113632453}"/>
                </a:ext>
              </a:extLst>
            </p:cNvPr>
            <p:cNvSpPr txBox="1"/>
            <p:nvPr/>
          </p:nvSpPr>
          <p:spPr>
            <a:xfrm>
              <a:off x="9442601" y="79477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128</a:t>
              </a:r>
            </a:p>
          </p:txBody>
        </p:sp>
        <p:sp>
          <p:nvSpPr>
            <p:cNvPr id="52" name="Textfeld 51">
              <a:extLst>
                <a:ext uri="{FF2B5EF4-FFF2-40B4-BE49-F238E27FC236}">
                  <a16:creationId xmlns:a16="http://schemas.microsoft.com/office/drawing/2014/main" id="{EEE1470A-C7EB-988F-68B0-90B286E05251}"/>
                </a:ext>
              </a:extLst>
            </p:cNvPr>
            <p:cNvSpPr txBox="1"/>
            <p:nvPr/>
          </p:nvSpPr>
          <p:spPr>
            <a:xfrm>
              <a:off x="10278783" y="126492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127</a:t>
              </a:r>
            </a:p>
          </p:txBody>
        </p:sp>
        <p:sp>
          <p:nvSpPr>
            <p:cNvPr id="53" name="Textfeld 52">
              <a:extLst>
                <a:ext uri="{FF2B5EF4-FFF2-40B4-BE49-F238E27FC236}">
                  <a16:creationId xmlns:a16="http://schemas.microsoft.com/office/drawing/2014/main" id="{2C729815-375B-52A5-DCF7-181DB5AE25DA}"/>
                </a:ext>
              </a:extLst>
            </p:cNvPr>
            <p:cNvSpPr txBox="1"/>
            <p:nvPr/>
          </p:nvSpPr>
          <p:spPr>
            <a:xfrm>
              <a:off x="9442599" y="1667435"/>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126</a:t>
              </a:r>
            </a:p>
          </p:txBody>
        </p:sp>
        <p:sp>
          <p:nvSpPr>
            <p:cNvPr id="54" name="Textfeld 53">
              <a:extLst>
                <a:ext uri="{FF2B5EF4-FFF2-40B4-BE49-F238E27FC236}">
                  <a16:creationId xmlns:a16="http://schemas.microsoft.com/office/drawing/2014/main" id="{FD9EE596-D4B9-25E8-A17E-FC5CD699F153}"/>
                </a:ext>
              </a:extLst>
            </p:cNvPr>
            <p:cNvSpPr txBox="1"/>
            <p:nvPr/>
          </p:nvSpPr>
          <p:spPr>
            <a:xfrm>
              <a:off x="10275150" y="2147348"/>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125</a:t>
              </a:r>
            </a:p>
          </p:txBody>
        </p:sp>
        <p:sp>
          <p:nvSpPr>
            <p:cNvPr id="55" name="Textfeld 54">
              <a:extLst>
                <a:ext uri="{FF2B5EF4-FFF2-40B4-BE49-F238E27FC236}">
                  <a16:creationId xmlns:a16="http://schemas.microsoft.com/office/drawing/2014/main" id="{57E827B0-EB23-7B30-33C6-3735AF8D0AA7}"/>
                </a:ext>
              </a:extLst>
            </p:cNvPr>
            <p:cNvSpPr txBox="1"/>
            <p:nvPr/>
          </p:nvSpPr>
          <p:spPr>
            <a:xfrm>
              <a:off x="9872789" y="2537939"/>
              <a:ext cx="571480" cy="564619"/>
            </a:xfrm>
            <a:prstGeom prst="rect">
              <a:avLst/>
            </a:prstGeom>
            <a:noFill/>
          </p:spPr>
          <p:txBody>
            <a:bodyPr wrap="none" rtlCol="0" anchor="t">
              <a:spAutoFit/>
            </a:bodyPr>
            <a:lstStyle/>
            <a:p>
              <a:pPr algn="ctr"/>
              <a:r>
                <a:rPr lang="de-DE" dirty="0">
                  <a:solidFill>
                    <a:srgbClr val="00B050"/>
                  </a:solidFill>
                  <a:highlight>
                    <a:srgbClr val="000000"/>
                  </a:highlight>
                </a:rPr>
                <a:t>…</a:t>
              </a:r>
            </a:p>
          </p:txBody>
        </p:sp>
      </p:grpSp>
    </p:spTree>
    <p:extLst>
      <p:ext uri="{BB962C8B-B14F-4D97-AF65-F5344CB8AC3E}">
        <p14:creationId xmlns:p14="http://schemas.microsoft.com/office/powerpoint/2010/main" val="321495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1BDAC-9CF4-7577-07E9-CA87F3F6973F}"/>
              </a:ext>
            </a:extLst>
          </p:cNvPr>
          <p:cNvSpPr>
            <a:spLocks noGrp="1"/>
          </p:cNvSpPr>
          <p:nvPr>
            <p:ph type="title"/>
          </p:nvPr>
        </p:nvSpPr>
        <p:spPr/>
        <p:txBody>
          <a:bodyPr/>
          <a:lstStyle/>
          <a:p>
            <a:r>
              <a:rPr lang="en-US" dirty="0"/>
              <a:t>How diode geometry is considered</a:t>
            </a:r>
          </a:p>
        </p:txBody>
      </p:sp>
      <p:grpSp>
        <p:nvGrpSpPr>
          <p:cNvPr id="4" name="Gruppieren 3">
            <a:extLst>
              <a:ext uri="{FF2B5EF4-FFF2-40B4-BE49-F238E27FC236}">
                <a16:creationId xmlns:a16="http://schemas.microsoft.com/office/drawing/2014/main" id="{D95DA149-6AB6-C948-D23D-847B0FB87BD9}"/>
              </a:ext>
            </a:extLst>
          </p:cNvPr>
          <p:cNvGrpSpPr>
            <a:grpSpLocks noChangeAspect="1"/>
          </p:cNvGrpSpPr>
          <p:nvPr/>
        </p:nvGrpSpPr>
        <p:grpSpPr>
          <a:xfrm>
            <a:off x="9918446" y="2664174"/>
            <a:ext cx="1435354" cy="4193826"/>
            <a:chOff x="9442599" y="464162"/>
            <a:chExt cx="2194310" cy="6411346"/>
          </a:xfrm>
        </p:grpSpPr>
        <p:sp>
          <p:nvSpPr>
            <p:cNvPr id="5" name="Rechteck 4">
              <a:extLst>
                <a:ext uri="{FF2B5EF4-FFF2-40B4-BE49-F238E27FC236}">
                  <a16:creationId xmlns:a16="http://schemas.microsoft.com/office/drawing/2014/main" id="{5FBF4B77-F21A-DD6A-8585-968E22D0498C}"/>
                </a:ext>
              </a:extLst>
            </p:cNvPr>
            <p:cNvSpPr/>
            <p:nvPr/>
          </p:nvSpPr>
          <p:spPr>
            <a:xfrm>
              <a:off x="9461325" y="464162"/>
              <a:ext cx="2117943" cy="6393838"/>
            </a:xfrm>
            <a:prstGeom prst="rect">
              <a:avLst/>
            </a:prstGeom>
            <a:solidFill>
              <a:schemeClr val="accent6">
                <a:lumMod val="75000"/>
                <a:alpha val="70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6" name="Rechteck 5">
              <a:extLst>
                <a:ext uri="{FF2B5EF4-FFF2-40B4-BE49-F238E27FC236}">
                  <a16:creationId xmlns:a16="http://schemas.microsoft.com/office/drawing/2014/main" id="{43E2C267-47EF-BE9A-2C88-4CC57203CF83}"/>
                </a:ext>
              </a:extLst>
            </p:cNvPr>
            <p:cNvSpPr/>
            <p:nvPr/>
          </p:nvSpPr>
          <p:spPr>
            <a:xfrm>
              <a:off x="9761659" y="146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7" name="Rechteck 6">
              <a:extLst>
                <a:ext uri="{FF2B5EF4-FFF2-40B4-BE49-F238E27FC236}">
                  <a16:creationId xmlns:a16="http://schemas.microsoft.com/office/drawing/2014/main" id="{68CAF803-9FB9-AED0-A502-C1146F87A068}"/>
                </a:ext>
              </a:extLst>
            </p:cNvPr>
            <p:cNvSpPr/>
            <p:nvPr/>
          </p:nvSpPr>
          <p:spPr>
            <a:xfrm>
              <a:off x="9761659" y="230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8" name="Rechteck 7">
              <a:extLst>
                <a:ext uri="{FF2B5EF4-FFF2-40B4-BE49-F238E27FC236}">
                  <a16:creationId xmlns:a16="http://schemas.microsoft.com/office/drawing/2014/main" id="{E52DA380-7AEA-215D-0002-721929FF6FBE}"/>
                </a:ext>
              </a:extLst>
            </p:cNvPr>
            <p:cNvSpPr/>
            <p:nvPr/>
          </p:nvSpPr>
          <p:spPr>
            <a:xfrm>
              <a:off x="9761659" y="314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9" name="Rechteck 8">
              <a:extLst>
                <a:ext uri="{FF2B5EF4-FFF2-40B4-BE49-F238E27FC236}">
                  <a16:creationId xmlns:a16="http://schemas.microsoft.com/office/drawing/2014/main" id="{44F56827-7D4D-3BB7-5195-B12E0078E9EE}"/>
                </a:ext>
              </a:extLst>
            </p:cNvPr>
            <p:cNvSpPr/>
            <p:nvPr/>
          </p:nvSpPr>
          <p:spPr>
            <a:xfrm>
              <a:off x="9761659" y="399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0" name="Rechteck 9">
              <a:extLst>
                <a:ext uri="{FF2B5EF4-FFF2-40B4-BE49-F238E27FC236}">
                  <a16:creationId xmlns:a16="http://schemas.microsoft.com/office/drawing/2014/main" id="{8B76E68E-F7AF-008F-86DC-55697AFDD7E9}"/>
                </a:ext>
              </a:extLst>
            </p:cNvPr>
            <p:cNvSpPr/>
            <p:nvPr/>
          </p:nvSpPr>
          <p:spPr>
            <a:xfrm>
              <a:off x="9761659" y="483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1" name="Rechteck 10">
              <a:extLst>
                <a:ext uri="{FF2B5EF4-FFF2-40B4-BE49-F238E27FC236}">
                  <a16:creationId xmlns:a16="http://schemas.microsoft.com/office/drawing/2014/main" id="{45245836-320A-85A7-00E7-8C3818FFCCE7}"/>
                </a:ext>
              </a:extLst>
            </p:cNvPr>
            <p:cNvSpPr/>
            <p:nvPr/>
          </p:nvSpPr>
          <p:spPr>
            <a:xfrm>
              <a:off x="9761659" y="567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2" name="Rechteck 11">
              <a:extLst>
                <a:ext uri="{FF2B5EF4-FFF2-40B4-BE49-F238E27FC236}">
                  <a16:creationId xmlns:a16="http://schemas.microsoft.com/office/drawing/2014/main" id="{C2FC55A1-1622-C943-AF70-6FCB4ABA1828}"/>
                </a:ext>
              </a:extLst>
            </p:cNvPr>
            <p:cNvSpPr/>
            <p:nvPr/>
          </p:nvSpPr>
          <p:spPr>
            <a:xfrm>
              <a:off x="9761659" y="6515508"/>
              <a:ext cx="720000" cy="342492"/>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3" name="Rechteck 12">
              <a:extLst>
                <a:ext uri="{FF2B5EF4-FFF2-40B4-BE49-F238E27FC236}">
                  <a16:creationId xmlns:a16="http://schemas.microsoft.com/office/drawing/2014/main" id="{D8BC50A2-35E8-3EA7-88A1-AE4ABB57299D}"/>
                </a:ext>
              </a:extLst>
            </p:cNvPr>
            <p:cNvSpPr/>
            <p:nvPr/>
          </p:nvSpPr>
          <p:spPr>
            <a:xfrm>
              <a:off x="10597842" y="110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4" name="Rechteck 13">
              <a:extLst>
                <a:ext uri="{FF2B5EF4-FFF2-40B4-BE49-F238E27FC236}">
                  <a16:creationId xmlns:a16="http://schemas.microsoft.com/office/drawing/2014/main" id="{1A343F83-F95B-3FD4-2923-FDFE910D2B65}"/>
                </a:ext>
              </a:extLst>
            </p:cNvPr>
            <p:cNvSpPr/>
            <p:nvPr/>
          </p:nvSpPr>
          <p:spPr>
            <a:xfrm>
              <a:off x="10597842" y="194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5" name="Rechteck 14">
              <a:extLst>
                <a:ext uri="{FF2B5EF4-FFF2-40B4-BE49-F238E27FC236}">
                  <a16:creationId xmlns:a16="http://schemas.microsoft.com/office/drawing/2014/main" id="{D5AA989D-6D02-E10F-0681-523DBD4F1EA8}"/>
                </a:ext>
              </a:extLst>
            </p:cNvPr>
            <p:cNvSpPr/>
            <p:nvPr/>
          </p:nvSpPr>
          <p:spPr>
            <a:xfrm>
              <a:off x="10597842" y="278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6" name="Rechteck 15">
              <a:extLst>
                <a:ext uri="{FF2B5EF4-FFF2-40B4-BE49-F238E27FC236}">
                  <a16:creationId xmlns:a16="http://schemas.microsoft.com/office/drawing/2014/main" id="{B5A6F408-8E88-4CB0-3C2D-BBFD81E96496}"/>
                </a:ext>
              </a:extLst>
            </p:cNvPr>
            <p:cNvSpPr/>
            <p:nvPr/>
          </p:nvSpPr>
          <p:spPr>
            <a:xfrm>
              <a:off x="10597842" y="363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7" name="Rechteck 16">
              <a:extLst>
                <a:ext uri="{FF2B5EF4-FFF2-40B4-BE49-F238E27FC236}">
                  <a16:creationId xmlns:a16="http://schemas.microsoft.com/office/drawing/2014/main" id="{83F14E4C-C9CF-80CC-D842-E16CF3EB0836}"/>
                </a:ext>
              </a:extLst>
            </p:cNvPr>
            <p:cNvSpPr/>
            <p:nvPr/>
          </p:nvSpPr>
          <p:spPr>
            <a:xfrm>
              <a:off x="10597842" y="447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8" name="Rechteck 17">
              <a:extLst>
                <a:ext uri="{FF2B5EF4-FFF2-40B4-BE49-F238E27FC236}">
                  <a16:creationId xmlns:a16="http://schemas.microsoft.com/office/drawing/2014/main" id="{1F347343-7D95-B1B9-216F-EE2E3BF8D1AF}"/>
                </a:ext>
              </a:extLst>
            </p:cNvPr>
            <p:cNvSpPr/>
            <p:nvPr/>
          </p:nvSpPr>
          <p:spPr>
            <a:xfrm>
              <a:off x="10597842" y="531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9" name="Rechteck 18">
              <a:extLst>
                <a:ext uri="{FF2B5EF4-FFF2-40B4-BE49-F238E27FC236}">
                  <a16:creationId xmlns:a16="http://schemas.microsoft.com/office/drawing/2014/main" id="{D05ECB64-7B0E-B55A-B7D7-7F062511A7A2}"/>
                </a:ext>
              </a:extLst>
            </p:cNvPr>
            <p:cNvSpPr/>
            <p:nvPr/>
          </p:nvSpPr>
          <p:spPr>
            <a:xfrm>
              <a:off x="10597842" y="615550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0" name="Rechteck 19">
              <a:extLst>
                <a:ext uri="{FF2B5EF4-FFF2-40B4-BE49-F238E27FC236}">
                  <a16:creationId xmlns:a16="http://schemas.microsoft.com/office/drawing/2014/main" id="{2016CAB6-0315-9B09-61D4-154B86671BCC}"/>
                </a:ext>
              </a:extLst>
            </p:cNvPr>
            <p:cNvSpPr/>
            <p:nvPr/>
          </p:nvSpPr>
          <p:spPr>
            <a:xfrm>
              <a:off x="9761659" y="619442"/>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1" name="Textfeld 20">
              <a:extLst>
                <a:ext uri="{FF2B5EF4-FFF2-40B4-BE49-F238E27FC236}">
                  <a16:creationId xmlns:a16="http://schemas.microsoft.com/office/drawing/2014/main" id="{2F14BF3A-EC0D-4377-C66A-23D446B12683}"/>
                </a:ext>
              </a:extLst>
            </p:cNvPr>
            <p:cNvSpPr txBox="1"/>
            <p:nvPr/>
          </p:nvSpPr>
          <p:spPr>
            <a:xfrm>
              <a:off x="9442601" y="79477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128</a:t>
              </a:r>
            </a:p>
          </p:txBody>
        </p:sp>
        <p:sp>
          <p:nvSpPr>
            <p:cNvPr id="22" name="Textfeld 21">
              <a:extLst>
                <a:ext uri="{FF2B5EF4-FFF2-40B4-BE49-F238E27FC236}">
                  <a16:creationId xmlns:a16="http://schemas.microsoft.com/office/drawing/2014/main" id="{EE8891F0-A172-9E82-5815-B8FDD2DF5A00}"/>
                </a:ext>
              </a:extLst>
            </p:cNvPr>
            <p:cNvSpPr txBox="1"/>
            <p:nvPr/>
          </p:nvSpPr>
          <p:spPr>
            <a:xfrm>
              <a:off x="10278783" y="126492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127</a:t>
              </a:r>
            </a:p>
          </p:txBody>
        </p:sp>
        <p:sp>
          <p:nvSpPr>
            <p:cNvPr id="23" name="Textfeld 22">
              <a:extLst>
                <a:ext uri="{FF2B5EF4-FFF2-40B4-BE49-F238E27FC236}">
                  <a16:creationId xmlns:a16="http://schemas.microsoft.com/office/drawing/2014/main" id="{98655D9D-FCE2-781D-7331-0E39B83295B7}"/>
                </a:ext>
              </a:extLst>
            </p:cNvPr>
            <p:cNvSpPr txBox="1"/>
            <p:nvPr/>
          </p:nvSpPr>
          <p:spPr>
            <a:xfrm>
              <a:off x="9442599" y="1667435"/>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126</a:t>
              </a:r>
            </a:p>
          </p:txBody>
        </p:sp>
        <p:sp>
          <p:nvSpPr>
            <p:cNvPr id="24" name="Textfeld 23">
              <a:extLst>
                <a:ext uri="{FF2B5EF4-FFF2-40B4-BE49-F238E27FC236}">
                  <a16:creationId xmlns:a16="http://schemas.microsoft.com/office/drawing/2014/main" id="{08285DA0-2557-95D9-C90A-D5BC4D0A4166}"/>
                </a:ext>
              </a:extLst>
            </p:cNvPr>
            <p:cNvSpPr txBox="1"/>
            <p:nvPr/>
          </p:nvSpPr>
          <p:spPr>
            <a:xfrm>
              <a:off x="10275150" y="2147348"/>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125</a:t>
              </a:r>
            </a:p>
          </p:txBody>
        </p:sp>
        <p:sp>
          <p:nvSpPr>
            <p:cNvPr id="25" name="Textfeld 24">
              <a:extLst>
                <a:ext uri="{FF2B5EF4-FFF2-40B4-BE49-F238E27FC236}">
                  <a16:creationId xmlns:a16="http://schemas.microsoft.com/office/drawing/2014/main" id="{4930023B-C536-2B18-6629-FAE51DDD9011}"/>
                </a:ext>
              </a:extLst>
            </p:cNvPr>
            <p:cNvSpPr txBox="1"/>
            <p:nvPr/>
          </p:nvSpPr>
          <p:spPr>
            <a:xfrm>
              <a:off x="9872789" y="2537939"/>
              <a:ext cx="571480" cy="564619"/>
            </a:xfrm>
            <a:prstGeom prst="rect">
              <a:avLst/>
            </a:prstGeom>
            <a:noFill/>
          </p:spPr>
          <p:txBody>
            <a:bodyPr wrap="none" rtlCol="0" anchor="t">
              <a:spAutoFit/>
            </a:bodyPr>
            <a:lstStyle/>
            <a:p>
              <a:pPr algn="ctr"/>
              <a:r>
                <a:rPr lang="de-DE" dirty="0">
                  <a:solidFill>
                    <a:srgbClr val="00B050"/>
                  </a:solidFill>
                  <a:highlight>
                    <a:srgbClr val="000000"/>
                  </a:highlight>
                </a:rPr>
                <a:t>…</a:t>
              </a:r>
            </a:p>
          </p:txBody>
        </p:sp>
      </p:grpSp>
      <p:sp>
        <p:nvSpPr>
          <p:cNvPr id="48" name="Textfeld 47">
            <a:extLst>
              <a:ext uri="{FF2B5EF4-FFF2-40B4-BE49-F238E27FC236}">
                <a16:creationId xmlns:a16="http://schemas.microsoft.com/office/drawing/2014/main" id="{634B672C-A456-1CB9-2629-428C89FEB707}"/>
              </a:ext>
            </a:extLst>
          </p:cNvPr>
          <p:cNvSpPr txBox="1"/>
          <p:nvPr/>
        </p:nvSpPr>
        <p:spPr>
          <a:xfrm>
            <a:off x="90534" y="1428222"/>
            <a:ext cx="9751913" cy="5693866"/>
          </a:xfrm>
          <a:prstGeom prst="rect">
            <a:avLst/>
          </a:prstGeom>
          <a:noFill/>
        </p:spPr>
        <p:txBody>
          <a:bodyPr wrap="square" rtlCol="0">
            <a:spAutoFit/>
          </a:bodyPr>
          <a:lstStyle/>
          <a:p>
            <a:r>
              <a:rPr lang="en-US" sz="1600" dirty="0"/>
              <a:t>Channels in .csv files need to be assigned to the correct diodes in the array; there can be (and is) some mapping between the readout and the diode array. </a:t>
            </a:r>
          </a:p>
          <a:p>
            <a:pPr marL="285750" indent="-285750">
              <a:buFont typeface="Wingdings" pitchFamily="2" charset="2"/>
              <a:buChar char="Ø"/>
            </a:pPr>
            <a:r>
              <a:rPr lang="en-US" sz="1600" dirty="0"/>
              <a:t>This is considered by the readout module chosen. (Compare examples in my code)</a:t>
            </a:r>
          </a:p>
          <a:p>
            <a:pPr marL="285750" indent="-285750">
              <a:buFont typeface="Wingdings" pitchFamily="2" charset="2"/>
              <a:buChar char="Ø"/>
            </a:pPr>
            <a:r>
              <a:rPr lang="en-US" sz="1600" dirty="0"/>
              <a:t>After reading the .csv file, the data is stored in an array resembling the shape of the array.</a:t>
            </a:r>
          </a:p>
          <a:p>
            <a:pPr marL="285750" indent="-285750">
              <a:buFont typeface="Wingdings" pitchFamily="2" charset="2"/>
              <a:buChar char="Ø"/>
            </a:pPr>
            <a:r>
              <a:rPr lang="en-US" sz="1600" dirty="0"/>
              <a:t>Geometry is specified globally for one readout class (“Analyzer”), handed are </a:t>
            </a:r>
            <a:r>
              <a:rPr lang="en-US" sz="1600" dirty="0" err="1"/>
              <a:t>diode_dimension</a:t>
            </a:r>
            <a:r>
              <a:rPr lang="en-US" sz="1600" dirty="0"/>
              <a:t>, </a:t>
            </a:r>
            <a:r>
              <a:rPr lang="en-US" sz="1600" dirty="0" err="1"/>
              <a:t>diode_size</a:t>
            </a:r>
            <a:r>
              <a:rPr lang="en-US" sz="1600" dirty="0"/>
              <a:t>, </a:t>
            </a:r>
            <a:r>
              <a:rPr lang="en-US" sz="1600" dirty="0" err="1"/>
              <a:t>diode_spacing</a:t>
            </a:r>
            <a:r>
              <a:rPr lang="en-US" sz="1600" dirty="0"/>
              <a:t>, </a:t>
            </a:r>
            <a:r>
              <a:rPr lang="en-US" sz="1600" dirty="0" err="1"/>
              <a:t>diode_offset</a:t>
            </a:r>
            <a:r>
              <a:rPr lang="en-US" sz="1600" dirty="0"/>
              <a:t>.</a:t>
            </a:r>
          </a:p>
          <a:p>
            <a:endParaRPr lang="en-US" sz="1600" dirty="0"/>
          </a:p>
          <a:p>
            <a:r>
              <a:rPr lang="en-US" sz="1600" dirty="0"/>
              <a:t>For the schematic on the right side Analyzer is initialized as following: </a:t>
            </a:r>
          </a:p>
          <a:p>
            <a:pPr marL="285750" indent="-285750">
              <a:buFont typeface="Arial" panose="020B0604020202020204" pitchFamily="34" charset="0"/>
              <a:buChar char="•"/>
            </a:pPr>
            <a:r>
              <a:rPr lang="en-US" sz="1600" dirty="0" err="1"/>
              <a:t>diode_dimension</a:t>
            </a:r>
            <a:r>
              <a:rPr lang="en-US" sz="1600" dirty="0"/>
              <a:t> = (2, 64)</a:t>
            </a:r>
          </a:p>
          <a:p>
            <a:pPr marL="285750" indent="-285750">
              <a:buFont typeface="Arial" panose="020B0604020202020204" pitchFamily="34" charset="0"/>
              <a:buChar char="•"/>
            </a:pPr>
            <a:r>
              <a:rPr lang="en-US" sz="1600" dirty="0" err="1"/>
              <a:t>diode_size</a:t>
            </a:r>
            <a:r>
              <a:rPr lang="en-US" sz="1600" dirty="0"/>
              <a:t> = (0.4, 0.4), </a:t>
            </a:r>
            <a:r>
              <a:rPr lang="en-US" sz="1600" dirty="0" err="1"/>
              <a:t>diode_spacing</a:t>
            </a:r>
            <a:r>
              <a:rPr lang="en-US" sz="1600" dirty="0"/>
              <a:t> = (0.1, 0.1)</a:t>
            </a:r>
          </a:p>
          <a:p>
            <a:r>
              <a:rPr lang="en-US" sz="1600" dirty="0"/>
              <a:t>The offset is given by the extra parameter </a:t>
            </a:r>
            <a:r>
              <a:rPr lang="en-US" sz="1600" dirty="0" err="1"/>
              <a:t>diode_offset</a:t>
            </a:r>
            <a:r>
              <a:rPr lang="en-US" sz="1600" dirty="0"/>
              <a:t> – [</a:t>
            </a:r>
            <a:r>
              <a:rPr lang="en-US" sz="1600" dirty="0" err="1"/>
              <a:t>array_as_shape_diode_array</a:t>
            </a:r>
            <a:r>
              <a:rPr lang="en-US" sz="1600" dirty="0"/>
              <a:t>[0], </a:t>
            </a:r>
            <a:r>
              <a:rPr lang="en-US" sz="1600" dirty="0" err="1"/>
              <a:t>array_as_shape_diode_array</a:t>
            </a:r>
            <a:r>
              <a:rPr lang="en-US" sz="1600" dirty="0"/>
              <a:t>[1]]</a:t>
            </a:r>
          </a:p>
          <a:p>
            <a:pPr marL="285750" indent="-285750">
              <a:buFont typeface="Arial" panose="020B0604020202020204" pitchFamily="34" charset="0"/>
              <a:buChar char="•"/>
            </a:pPr>
            <a:r>
              <a:rPr lang="en-US" sz="1600" dirty="0" err="1"/>
              <a:t>diode_offset</a:t>
            </a:r>
            <a:r>
              <a:rPr lang="en-US" sz="1600" dirty="0"/>
              <a:t> = </a:t>
            </a:r>
            <a:r>
              <a:rPr lang="en-US" sz="1600" dirty="0" err="1"/>
              <a:t>diode_offset</a:t>
            </a:r>
            <a:r>
              <a:rPr lang="en-US" sz="1600" dirty="0"/>
              <a:t> = [[0, -0.25], </a:t>
            </a:r>
            <a:r>
              <a:rPr lang="en-US" sz="1600" dirty="0" err="1"/>
              <a:t>np.zeros_like</a:t>
            </a:r>
            <a:r>
              <a:rPr lang="en-US" sz="1600" dirty="0"/>
              <a:t>(64)] </a:t>
            </a:r>
          </a:p>
          <a:p>
            <a:endParaRPr lang="en-US" sz="1600" dirty="0"/>
          </a:p>
          <a:p>
            <a:r>
              <a:rPr lang="en-US" sz="1600" dirty="0"/>
              <a:t>With the geometry on the right schematic, the array has the shape (2, 64). </a:t>
            </a:r>
          </a:p>
          <a:p>
            <a:endParaRPr lang="en-US" sz="1600" dirty="0"/>
          </a:p>
          <a:p>
            <a:r>
              <a:rPr lang="en-US" sz="1600" dirty="0"/>
              <a:t>When assigning the signal to a global image position, the following is calculated (with pos the parsed position from the translation stage) –  </a:t>
            </a:r>
            <a:r>
              <a:rPr lang="en-US" sz="1600" dirty="0" err="1"/>
              <a:t>i</a:t>
            </a:r>
            <a:r>
              <a:rPr lang="en-US" sz="1600" dirty="0"/>
              <a:t>, j sum over the </a:t>
            </a:r>
            <a:r>
              <a:rPr lang="en-US" sz="1600" dirty="0" err="1"/>
              <a:t>diode_dimension</a:t>
            </a:r>
            <a:r>
              <a:rPr lang="en-US" sz="1600" dirty="0"/>
              <a:t> (here </a:t>
            </a:r>
            <a:r>
              <a:rPr lang="en-US" sz="1600" dirty="0" err="1"/>
              <a:t>i</a:t>
            </a:r>
            <a:r>
              <a:rPr lang="en-US" sz="1600" dirty="0"/>
              <a:t> = 0-1, j = 0-63)</a:t>
            </a:r>
          </a:p>
          <a:p>
            <a:r>
              <a:rPr lang="de-DE" sz="1400" dirty="0" err="1">
                <a:solidFill>
                  <a:srgbClr val="BCBEC4"/>
                </a:solidFill>
                <a:effectLst/>
                <a:highlight>
                  <a:srgbClr val="000000"/>
                </a:highlight>
                <a:latin typeface="JetBrains Mono"/>
              </a:rPr>
              <a:t>x.append</a:t>
            </a:r>
            <a:r>
              <a:rPr lang="de-DE" sz="1400" dirty="0">
                <a:solidFill>
                  <a:srgbClr val="BCBEC4"/>
                </a:solidFill>
                <a:effectLst/>
                <a:highlight>
                  <a:srgbClr val="000000"/>
                </a:highlight>
                <a:latin typeface="JetBrains Mono"/>
              </a:rPr>
              <a:t>(</a:t>
            </a:r>
            <a:r>
              <a:rPr lang="de-DE" sz="1400" dirty="0" err="1">
                <a:solidFill>
                  <a:srgbClr val="BCBEC4"/>
                </a:solidFill>
                <a:effectLst/>
                <a:highlight>
                  <a:srgbClr val="000000"/>
                </a:highlight>
                <a:latin typeface="JetBrains Mono"/>
              </a:rPr>
              <a:t>pos</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 + (i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.diode_dimension</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2</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.diode_size</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.diode_spacing</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.diode_offset</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err="1">
                <a:solidFill>
                  <a:srgbClr val="BCBEC4"/>
                </a:solidFill>
                <a:effectLst/>
                <a:highlight>
                  <a:srgbClr val="000000"/>
                </a:highlight>
                <a:latin typeface="JetBrains Mono"/>
              </a:rPr>
              <a:t>j</a:t>
            </a:r>
            <a:r>
              <a:rPr lang="de-DE" sz="1400" dirty="0">
                <a:solidFill>
                  <a:srgbClr val="BCBEC4"/>
                </a:solidFill>
                <a:effectLst/>
                <a:highlight>
                  <a:srgbClr val="000000"/>
                </a:highlight>
                <a:latin typeface="JetBrains Mono"/>
              </a:rPr>
              <a:t>])</a:t>
            </a:r>
            <a:br>
              <a:rPr lang="de-DE" sz="1400" dirty="0">
                <a:solidFill>
                  <a:srgbClr val="BCBEC4"/>
                </a:solidFill>
                <a:effectLst/>
                <a:highlight>
                  <a:srgbClr val="000000"/>
                </a:highlight>
                <a:latin typeface="JetBrains Mono"/>
              </a:rPr>
            </a:br>
            <a:r>
              <a:rPr lang="de-DE" sz="1400" dirty="0" err="1">
                <a:solidFill>
                  <a:srgbClr val="BCBEC4"/>
                </a:solidFill>
                <a:effectLst/>
                <a:highlight>
                  <a:srgbClr val="000000"/>
                </a:highlight>
                <a:latin typeface="JetBrains Mono"/>
              </a:rPr>
              <a:t>y.append</a:t>
            </a:r>
            <a:r>
              <a:rPr lang="de-DE" sz="1400" dirty="0">
                <a:solidFill>
                  <a:srgbClr val="BCBEC4"/>
                </a:solidFill>
                <a:effectLst/>
                <a:highlight>
                  <a:srgbClr val="000000"/>
                </a:highlight>
                <a:latin typeface="JetBrains Mono"/>
              </a:rPr>
              <a:t>(</a:t>
            </a:r>
            <a:r>
              <a:rPr lang="de-DE" sz="1400" dirty="0" err="1">
                <a:solidFill>
                  <a:srgbClr val="BCBEC4"/>
                </a:solidFill>
                <a:effectLst/>
                <a:highlight>
                  <a:srgbClr val="000000"/>
                </a:highlight>
                <a:latin typeface="JetBrains Mono"/>
              </a:rPr>
              <a:t>pos</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 + (</a:t>
            </a:r>
            <a:r>
              <a:rPr lang="de-DE" sz="1400" dirty="0" err="1">
                <a:solidFill>
                  <a:srgbClr val="BCBEC4"/>
                </a:solidFill>
                <a:effectLst/>
                <a:highlight>
                  <a:srgbClr val="000000"/>
                </a:highlight>
                <a:latin typeface="JetBrains Mono"/>
              </a:rPr>
              <a:t>j</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.diode_dimension</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2</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.diode_size</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.diode_spacing</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.diode_offset</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][i])</a:t>
            </a:r>
          </a:p>
          <a:p>
            <a:pPr marL="285750" indent="-285750">
              <a:buFont typeface="Wingdings" pitchFamily="2" charset="2"/>
              <a:buChar char="Ø"/>
            </a:pPr>
            <a:r>
              <a:rPr lang="en-US" sz="1600" dirty="0"/>
              <a:t>The position of the diode as </a:t>
            </a:r>
            <a:r>
              <a:rPr lang="en-US" sz="1600" dirty="0" err="1"/>
              <a:t>i</a:t>
            </a:r>
            <a:r>
              <a:rPr lang="en-US" sz="1600" dirty="0"/>
              <a:t> * (</a:t>
            </a:r>
            <a:r>
              <a:rPr lang="en-US" sz="1600" dirty="0" err="1"/>
              <a:t>diode_size</a:t>
            </a:r>
            <a:r>
              <a:rPr lang="en-US" sz="1600" dirty="0"/>
              <a:t> + </a:t>
            </a:r>
            <a:r>
              <a:rPr lang="en-US" sz="1600" dirty="0" err="1"/>
              <a:t>diode_spacing</a:t>
            </a:r>
            <a:r>
              <a:rPr lang="en-US" sz="1600" dirty="0"/>
              <a:t>) - with the array centered </a:t>
            </a:r>
            <a:r>
              <a:rPr lang="en-US" sz="1600" dirty="0" err="1"/>
              <a:t>i</a:t>
            </a:r>
            <a:r>
              <a:rPr lang="en-US" sz="1600" dirty="0"/>
              <a:t> -&gt; </a:t>
            </a:r>
            <a:r>
              <a:rPr lang="de-DE" sz="1600" dirty="0">
                <a:effectLst/>
                <a:latin typeface="JetBrains Mono"/>
              </a:rPr>
              <a:t>i - (</a:t>
            </a:r>
            <a:r>
              <a:rPr lang="de-DE" sz="1600" dirty="0" err="1">
                <a:effectLst/>
                <a:latin typeface="JetBrains Mono"/>
              </a:rPr>
              <a:t>self.diode_dimension</a:t>
            </a:r>
            <a:r>
              <a:rPr lang="de-DE" sz="1600" dirty="0">
                <a:effectLst/>
                <a:latin typeface="JetBrains Mono"/>
              </a:rPr>
              <a:t>[0]-1)/2</a:t>
            </a:r>
            <a:r>
              <a:rPr lang="de-DE" sz="1600" dirty="0">
                <a:solidFill>
                  <a:srgbClr val="2AACB8"/>
                </a:solidFill>
                <a:effectLst/>
                <a:latin typeface="JetBrains Mono"/>
              </a:rPr>
              <a:t>  </a:t>
            </a:r>
            <a:r>
              <a:rPr lang="en-US" sz="1600" dirty="0"/>
              <a:t>in the stage position- is added/subtracted from the stage position.</a:t>
            </a:r>
          </a:p>
          <a:p>
            <a:endParaRPr lang="en-US" sz="1600" dirty="0"/>
          </a:p>
        </p:txBody>
      </p:sp>
    </p:spTree>
    <p:extLst>
      <p:ext uri="{BB962C8B-B14F-4D97-AF65-F5344CB8AC3E}">
        <p14:creationId xmlns:p14="http://schemas.microsoft.com/office/powerpoint/2010/main" val="1237836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47D071-D8EB-14FC-E396-FBF544ED92BC}"/>
              </a:ext>
            </a:extLst>
          </p:cNvPr>
          <p:cNvSpPr>
            <a:spLocks noGrp="1"/>
          </p:cNvSpPr>
          <p:nvPr>
            <p:ph type="title"/>
          </p:nvPr>
        </p:nvSpPr>
        <p:spPr/>
        <p:txBody>
          <a:bodyPr/>
          <a:lstStyle/>
          <a:p>
            <a:r>
              <a:rPr lang="en-US" dirty="0"/>
              <a:t>Process of image creation</a:t>
            </a:r>
          </a:p>
        </p:txBody>
      </p:sp>
      <p:graphicFrame>
        <p:nvGraphicFramePr>
          <p:cNvPr id="4" name="Tabelle 3">
            <a:extLst>
              <a:ext uri="{FF2B5EF4-FFF2-40B4-BE49-F238E27FC236}">
                <a16:creationId xmlns:a16="http://schemas.microsoft.com/office/drawing/2014/main" id="{A548F603-E2F0-C25F-F835-AFE8F5FACEA8}"/>
              </a:ext>
            </a:extLst>
          </p:cNvPr>
          <p:cNvGraphicFramePr>
            <a:graphicFrameLocks noGrp="1"/>
          </p:cNvGraphicFramePr>
          <p:nvPr>
            <p:extLst>
              <p:ext uri="{D42A27DB-BD31-4B8C-83A1-F6EECF244321}">
                <p14:modId xmlns:p14="http://schemas.microsoft.com/office/powerpoint/2010/main" val="2157991583"/>
              </p:ext>
            </p:extLst>
          </p:nvPr>
        </p:nvGraphicFramePr>
        <p:xfrm>
          <a:off x="7061196" y="2427288"/>
          <a:ext cx="4605870" cy="2926080"/>
        </p:xfrm>
        <a:graphic>
          <a:graphicData uri="http://schemas.openxmlformats.org/drawingml/2006/table">
            <a:tbl>
              <a:tblPr firstRow="1" bandRow="1">
                <a:tableStyleId>{5940675A-B579-460E-94D1-54222C63F5DA}</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endParaRPr lang="en-US" dirty="0">
                        <a:highlight>
                          <a:srgbClr val="FFFF00"/>
                        </a:highlight>
                      </a:endParaRP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443939894"/>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23003">
                <a:tc>
                  <a:txBody>
                    <a:bodyPr/>
                    <a:lstStyle/>
                    <a:p>
                      <a:endParaRPr lang="en-US" dirty="0">
                        <a:highlight>
                          <a:srgbClr val="FFFF00"/>
                        </a:highlight>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325613227"/>
                  </a:ext>
                </a:extLst>
              </a:tr>
            </a:tbl>
          </a:graphicData>
        </a:graphic>
      </p:graphicFrame>
      <p:sp>
        <p:nvSpPr>
          <p:cNvPr id="5" name="Textfeld 4">
            <a:extLst>
              <a:ext uri="{FF2B5EF4-FFF2-40B4-BE49-F238E27FC236}">
                <a16:creationId xmlns:a16="http://schemas.microsoft.com/office/drawing/2014/main" id="{3947D378-8C8C-998C-681D-8426926959AA}"/>
              </a:ext>
            </a:extLst>
          </p:cNvPr>
          <p:cNvSpPr txBox="1"/>
          <p:nvPr/>
        </p:nvSpPr>
        <p:spPr>
          <a:xfrm>
            <a:off x="584195" y="1428222"/>
            <a:ext cx="6053663" cy="6001643"/>
          </a:xfrm>
          <a:prstGeom prst="rect">
            <a:avLst/>
          </a:prstGeom>
          <a:noFill/>
        </p:spPr>
        <p:txBody>
          <a:bodyPr wrap="square" rtlCol="0">
            <a:spAutoFit/>
          </a:bodyPr>
          <a:lstStyle/>
          <a:p>
            <a:r>
              <a:rPr lang="en-US" sz="1600" dirty="0"/>
              <a:t>Step 1 Iteration over each measurement file:</a:t>
            </a:r>
          </a:p>
          <a:p>
            <a:pPr marL="285750" indent="-285750">
              <a:buFont typeface="Arial" panose="020B0604020202020204" pitchFamily="34" charset="0"/>
              <a:buChar char="•"/>
            </a:pPr>
            <a:r>
              <a:rPr lang="en-US" sz="1600" dirty="0"/>
              <a:t>Convert the measurement channel to the diode</a:t>
            </a:r>
          </a:p>
          <a:p>
            <a:pPr marL="285750" indent="-285750">
              <a:buFont typeface="Arial" panose="020B0604020202020204" pitchFamily="34" charset="0"/>
              <a:buChar char="•"/>
            </a:pPr>
            <a:r>
              <a:rPr lang="en-US" sz="1600" dirty="0"/>
              <a:t>Convert the diode geometry into positional info </a:t>
            </a:r>
          </a:p>
          <a:p>
            <a:pPr marL="285750" indent="-285750">
              <a:buFont typeface="Arial" panose="020B0604020202020204" pitchFamily="34" charset="0"/>
              <a:buChar char="•"/>
            </a:pPr>
            <a:r>
              <a:rPr lang="en-US" sz="1600" dirty="0"/>
              <a:t>Parse the stage position from the file name</a:t>
            </a:r>
          </a:p>
          <a:p>
            <a:pPr marL="285750" indent="-285750">
              <a:buFont typeface="Wingdings" pitchFamily="2" charset="2"/>
              <a:buChar char="Ø"/>
            </a:pPr>
            <a:r>
              <a:rPr lang="en-US" sz="1600" dirty="0"/>
              <a:t>There are max. 128 signals in one file (with 1 stage position but possibly 128 different x/y combinations from diode geometry)</a:t>
            </a:r>
          </a:p>
          <a:p>
            <a:pPr marL="285750" indent="-285750">
              <a:buFont typeface="Wingdings" pitchFamily="2" charset="2"/>
              <a:buChar char="Ø"/>
            </a:pPr>
            <a:r>
              <a:rPr lang="en-US" sz="1600" dirty="0"/>
              <a:t>I now have pairs of (</a:t>
            </a:r>
            <a:r>
              <a:rPr lang="en-US" sz="1600" dirty="0" err="1"/>
              <a:t>x|y|signal</a:t>
            </a:r>
            <a:r>
              <a:rPr lang="en-US" sz="1600" dirty="0"/>
              <a:t>) for all measurement points</a:t>
            </a:r>
          </a:p>
          <a:p>
            <a:pPr marL="285750" indent="-285750">
              <a:buFont typeface="Wingdings" pitchFamily="2" charset="2"/>
              <a:buChar char="Ø"/>
            </a:pPr>
            <a:endParaRPr lang="en-US" sz="1600" dirty="0"/>
          </a:p>
          <a:p>
            <a:r>
              <a:rPr lang="en-US" sz="1600" dirty="0"/>
              <a:t>Step 2 Iteration over x and y positions:</a:t>
            </a:r>
          </a:p>
          <a:p>
            <a:pPr marL="285750" indent="-285750">
              <a:buFont typeface="Arial" panose="020B0604020202020204" pitchFamily="34" charset="0"/>
              <a:buChar char="•"/>
            </a:pPr>
            <a:r>
              <a:rPr lang="en-US" sz="1600" dirty="0"/>
              <a:t>Get all unique positions from x and y information (set)</a:t>
            </a:r>
          </a:p>
          <a:p>
            <a:pPr marL="285750" indent="-285750">
              <a:buFont typeface="Arial" panose="020B0604020202020204" pitchFamily="34" charset="0"/>
              <a:buChar char="•"/>
            </a:pPr>
            <a:r>
              <a:rPr lang="en-US" sz="1600" dirty="0"/>
              <a:t>Create one rectangle array filled with placeholder “-1” (next slide) and following properties:</a:t>
            </a:r>
          </a:p>
          <a:p>
            <a:pPr marL="800100" lvl="1" indent="-342900">
              <a:buFont typeface="Arial" panose="020B0604020202020204" pitchFamily="34" charset="0"/>
              <a:buChar char="•"/>
            </a:pPr>
            <a:r>
              <a:rPr lang="en-US" sz="1600" dirty="0"/>
              <a:t>Minimum, maximum = min of x and y, max of x and y</a:t>
            </a:r>
          </a:p>
          <a:p>
            <a:pPr marL="800100" lvl="1" indent="-342900">
              <a:buFont typeface="Arial" panose="020B0604020202020204" pitchFamily="34" charset="0"/>
              <a:buChar char="•"/>
            </a:pPr>
            <a:r>
              <a:rPr lang="en-US" sz="1600" dirty="0"/>
              <a:t>Number of columns = number of different x positions</a:t>
            </a:r>
          </a:p>
          <a:p>
            <a:pPr marL="800100" lvl="1" indent="-342900">
              <a:buFont typeface="Arial" panose="020B0604020202020204" pitchFamily="34" charset="0"/>
              <a:buChar char="•"/>
            </a:pPr>
            <a:r>
              <a:rPr lang="en-US" sz="1600" dirty="0"/>
              <a:t>Number of columns = number of different y positions</a:t>
            </a:r>
          </a:p>
          <a:p>
            <a:pPr marL="285750" indent="-285750">
              <a:buFont typeface="Wingdings" pitchFamily="2" charset="2"/>
              <a:buChar char="Ø"/>
            </a:pPr>
            <a:endParaRPr lang="en-US" sz="1600" dirty="0"/>
          </a:p>
          <a:p>
            <a:pPr marL="285750" indent="-285750">
              <a:buFont typeface="Arial" panose="020B0604020202020204" pitchFamily="34" charset="0"/>
              <a:buChar char="•"/>
            </a:pPr>
            <a:endParaRPr lang="en-US" sz="1600" dirty="0"/>
          </a:p>
          <a:p>
            <a:r>
              <a:rPr lang="en-US" sz="1600" dirty="0"/>
              <a:t>Step 3 Iteration over all combinations (</a:t>
            </a:r>
            <a:r>
              <a:rPr lang="en-US" sz="1600" dirty="0" err="1"/>
              <a:t>x|y|z</a:t>
            </a:r>
            <a:r>
              <a:rPr lang="en-US" sz="1600" dirty="0"/>
              <a:t>):</a:t>
            </a:r>
          </a:p>
          <a:p>
            <a:pPr marL="285750" indent="-285750">
              <a:buFont typeface="Arial" panose="020B0604020202020204" pitchFamily="34" charset="0"/>
              <a:buChar char="•"/>
            </a:pPr>
            <a:r>
              <a:rPr lang="en-US" sz="1600" dirty="0"/>
              <a:t>Sort each combination into its array cell</a:t>
            </a:r>
          </a:p>
          <a:p>
            <a:pPr marL="285750" indent="-285750">
              <a:buFont typeface="Arial" panose="020B0604020202020204" pitchFamily="34" charset="0"/>
              <a:buChar char="•"/>
            </a:pPr>
            <a:endParaRPr lang="en-US" sz="1600" dirty="0"/>
          </a:p>
          <a:p>
            <a:pPr marL="285750" indent="-285750">
              <a:buFont typeface="Wingdings" pitchFamily="2" charset="2"/>
              <a:buChar char="Ø"/>
            </a:pPr>
            <a:r>
              <a:rPr lang="en-US" sz="1600" dirty="0"/>
              <a:t>I have one 2D array filled with the signals and two 1D arrays assigning the x / y coordinate to each point in the 2D array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cxnSp>
        <p:nvCxnSpPr>
          <p:cNvPr id="7" name="Gerade Verbindung mit Pfeil 6">
            <a:extLst>
              <a:ext uri="{FF2B5EF4-FFF2-40B4-BE49-F238E27FC236}">
                <a16:creationId xmlns:a16="http://schemas.microsoft.com/office/drawing/2014/main" id="{E62B93EC-6D6C-D6E7-9BCF-FFEE2EE6FB7E}"/>
              </a:ext>
            </a:extLst>
          </p:cNvPr>
          <p:cNvCxnSpPr/>
          <p:nvPr/>
        </p:nvCxnSpPr>
        <p:spPr>
          <a:xfrm>
            <a:off x="7061196" y="5588000"/>
            <a:ext cx="29548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Gerade Verbindung mit Pfeil 7">
            <a:extLst>
              <a:ext uri="{FF2B5EF4-FFF2-40B4-BE49-F238E27FC236}">
                <a16:creationId xmlns:a16="http://schemas.microsoft.com/office/drawing/2014/main" id="{433FD3EA-5A9E-AF8E-D0A4-3FD1BD458855}"/>
              </a:ext>
            </a:extLst>
          </p:cNvPr>
          <p:cNvCxnSpPr>
            <a:cxnSpLocks/>
          </p:cNvCxnSpPr>
          <p:nvPr/>
        </p:nvCxnSpPr>
        <p:spPr>
          <a:xfrm flipV="1">
            <a:off x="6849529" y="3541501"/>
            <a:ext cx="0" cy="18118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feld 9">
            <a:extLst>
              <a:ext uri="{FF2B5EF4-FFF2-40B4-BE49-F238E27FC236}">
                <a16:creationId xmlns:a16="http://schemas.microsoft.com/office/drawing/2014/main" id="{1523FD99-1645-F816-CFE7-7CDC20C28F5F}"/>
              </a:ext>
            </a:extLst>
          </p:cNvPr>
          <p:cNvSpPr txBox="1"/>
          <p:nvPr/>
        </p:nvSpPr>
        <p:spPr>
          <a:xfrm>
            <a:off x="10016063" y="5403334"/>
            <a:ext cx="287258" cy="369332"/>
          </a:xfrm>
          <a:prstGeom prst="rect">
            <a:avLst/>
          </a:prstGeom>
          <a:noFill/>
        </p:spPr>
        <p:txBody>
          <a:bodyPr wrap="none" rtlCol="0">
            <a:spAutoFit/>
          </a:bodyPr>
          <a:lstStyle/>
          <a:p>
            <a:r>
              <a:rPr lang="en-US" dirty="0"/>
              <a:t>x</a:t>
            </a:r>
          </a:p>
        </p:txBody>
      </p:sp>
      <p:sp>
        <p:nvSpPr>
          <p:cNvPr id="11" name="Textfeld 10">
            <a:extLst>
              <a:ext uri="{FF2B5EF4-FFF2-40B4-BE49-F238E27FC236}">
                <a16:creationId xmlns:a16="http://schemas.microsoft.com/office/drawing/2014/main" id="{ED695ACD-076A-DBB9-956A-3A27D979AC4D}"/>
              </a:ext>
            </a:extLst>
          </p:cNvPr>
          <p:cNvSpPr txBox="1"/>
          <p:nvPr/>
        </p:nvSpPr>
        <p:spPr>
          <a:xfrm>
            <a:off x="6705900" y="3131833"/>
            <a:ext cx="287258" cy="369332"/>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1938956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3065</Words>
  <Application>Microsoft Macintosh PowerPoint</Application>
  <PresentationFormat>Breitbild</PresentationFormat>
  <Paragraphs>273</Paragraphs>
  <Slides>64</Slides>
  <Notes>6</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64</vt:i4>
      </vt:variant>
    </vt:vector>
  </HeadingPairs>
  <TitlesOfParts>
    <vt:vector size="70" baseType="lpstr">
      <vt:lpstr>Aptos</vt:lpstr>
      <vt:lpstr>Aptos Display</vt:lpstr>
      <vt:lpstr>Arial</vt:lpstr>
      <vt:lpstr>JetBrains Mono</vt:lpstr>
      <vt:lpstr>Wingdings</vt:lpstr>
      <vt:lpstr>Office</vt:lpstr>
      <vt:lpstr>Image Creation</vt:lpstr>
      <vt:lpstr>Some remarks</vt:lpstr>
      <vt:lpstr>Details Image creation - overview</vt:lpstr>
      <vt:lpstr>What we get from measurements</vt:lpstr>
      <vt:lpstr>What is needed to generate an image</vt:lpstr>
      <vt:lpstr>Data treatment (not necessary to get an image, but mandatory to get meaningful results)</vt:lpstr>
      <vt:lpstr>Generation of an image</vt:lpstr>
      <vt:lpstr>How diode geometry is considered</vt:lpstr>
      <vt:lpstr>Process of image creation</vt:lpstr>
      <vt:lpstr>Placeholder</vt:lpstr>
      <vt:lpstr>Interpolation?</vt:lpstr>
      <vt:lpstr>Conventions</vt:lpstr>
      <vt:lpstr>Final remarks on this process documentation</vt:lpstr>
      <vt:lpstr>How the image is plotted</vt:lpstr>
      <vt:lpstr>Matplotlibs Contourf</vt:lpstr>
      <vt:lpstr>How contourf looks</vt:lpstr>
      <vt:lpstr>Influence of intensity_limits</vt:lpstr>
      <vt:lpstr>What about the levels?</vt:lpstr>
      <vt:lpstr>Matplotlibs Pcolormesh</vt:lpstr>
      <vt:lpstr>How Pcolormesh looks</vt:lpstr>
      <vt:lpstr>Different example (diode spacing visible)</vt:lpstr>
      <vt:lpstr>Matplotlibs Imshow</vt:lpstr>
      <vt:lpstr>How imshow looks</vt:lpstr>
      <vt:lpstr>Imshow interpolation?</vt:lpstr>
      <vt:lpstr>Example mouse foot </vt:lpstr>
      <vt:lpstr>PowerPoint-Präsentation</vt:lpstr>
      <vt:lpstr>PowerPoint-Präsentation</vt:lpstr>
      <vt:lpstr>PowerPoint-Präsentation</vt:lpstr>
      <vt:lpstr>Some interesting in direct comparison</vt:lpstr>
      <vt:lpstr>PowerPoint-Präsentation</vt:lpstr>
      <vt:lpstr>Example misc shape</vt:lpstr>
      <vt:lpstr>PowerPoint-Präsentation</vt:lpstr>
      <vt:lpstr>Seemingly no interpolation possible here, maybe too many high contrast edges?   Some comparison with whitespaces:</vt:lpstr>
      <vt:lpstr>PowerPoint-Präsentation</vt:lpstr>
      <vt:lpstr>Either way, the whitespaces are not portrayed correctly.  All images suffer from undersampling when saving them to .png</vt:lpstr>
      <vt:lpstr>What about different resolutions?</vt:lpstr>
      <vt:lpstr>Pcolormesh?</vt:lpstr>
      <vt:lpstr>PowerPoint-Präsentation</vt:lpstr>
      <vt:lpstr>Is there any visible difference among the resolutions for the interpolated images?</vt:lpstr>
      <vt:lpstr>PowerPoint-Präsentation</vt:lpstr>
      <vt:lpstr>I do not really see any difference here – just the size varies from 31 kB up to 406 kB. I will stick with 300 dpi for these images for now</vt:lpstr>
      <vt:lpstr>.png or .pdf?</vt:lpstr>
      <vt:lpstr>What about the color map choice?  There are plenty of options available – I prefer to have something perceptually uniform – but I have some comparisons following</vt:lpstr>
      <vt:lpstr>Misc shape</vt:lpstr>
      <vt:lpstr>PowerPoint-Präsentation</vt:lpstr>
      <vt:lpstr>PowerPoint-Präsentation</vt:lpstr>
      <vt:lpstr>PowerPoint-Präsentation</vt:lpstr>
      <vt:lpstr>PowerPoint-Präsentation</vt:lpstr>
      <vt:lpstr>Mouse Foot – limited signal scale</vt:lpstr>
      <vt:lpstr>PowerPoint-Präsentation</vt:lpstr>
      <vt:lpstr>PowerPoint-Präsentation</vt:lpstr>
      <vt:lpstr>PowerPoint-Präsentation</vt:lpstr>
      <vt:lpstr>PowerPoint-Präsentation</vt:lpstr>
      <vt:lpstr>Undiffused beam</vt:lpstr>
      <vt:lpstr>PowerPoint-Präsentation</vt:lpstr>
      <vt:lpstr>PowerPoint-Präsentation</vt:lpstr>
      <vt:lpstr>PowerPoint-Präsentation</vt:lpstr>
      <vt:lpstr>PowerPoint-Präsentation</vt:lpstr>
      <vt:lpstr>Diffused beam</vt:lpstr>
      <vt:lpstr>PowerPoint-Präsentation</vt:lpstr>
      <vt:lpstr>PowerPoint-Präsentation</vt:lpstr>
      <vt:lpstr>PowerPoint-Präsentation</vt:lpstr>
      <vt:lpstr>PowerPoint-Präsentation</vt:lpstr>
      <vt:lpstr>Résumé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 Brosda</dc:creator>
  <cp:lastModifiedBy>Nico Brosda</cp:lastModifiedBy>
  <cp:revision>20</cp:revision>
  <dcterms:created xsi:type="dcterms:W3CDTF">2024-12-02T13:11:01Z</dcterms:created>
  <dcterms:modified xsi:type="dcterms:W3CDTF">2024-12-04T16:16:53Z</dcterms:modified>
</cp:coreProperties>
</file>